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8"/>
  </p:notesMasterIdLst>
  <p:handoutMasterIdLst>
    <p:handoutMasterId r:id="rId29"/>
  </p:handoutMasterIdLst>
  <p:sldIdLst>
    <p:sldId id="286" r:id="rId2"/>
    <p:sldId id="277" r:id="rId3"/>
    <p:sldId id="278" r:id="rId4"/>
    <p:sldId id="280" r:id="rId5"/>
    <p:sldId id="279" r:id="rId6"/>
    <p:sldId id="282" r:id="rId7"/>
    <p:sldId id="281" r:id="rId8"/>
    <p:sldId id="287" r:id="rId9"/>
    <p:sldId id="284" r:id="rId10"/>
    <p:sldId id="285" r:id="rId11"/>
    <p:sldId id="288" r:id="rId12"/>
    <p:sldId id="289" r:id="rId13"/>
    <p:sldId id="290" r:id="rId14"/>
    <p:sldId id="291" r:id="rId15"/>
    <p:sldId id="299" r:id="rId16"/>
    <p:sldId id="292" r:id="rId17"/>
    <p:sldId id="293" r:id="rId18"/>
    <p:sldId id="294" r:id="rId19"/>
    <p:sldId id="300" r:id="rId20"/>
    <p:sldId id="301" r:id="rId21"/>
    <p:sldId id="302" r:id="rId22"/>
    <p:sldId id="303" r:id="rId23"/>
    <p:sldId id="304" r:id="rId24"/>
    <p:sldId id="295" r:id="rId25"/>
    <p:sldId id="296" r:id="rId26"/>
    <p:sldId id="297" r:id="rId27"/>
  </p:sldIdLst>
  <p:sldSz cx="9906000" cy="6858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161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75" autoAdjust="0"/>
  </p:normalViewPr>
  <p:slideViewPr>
    <p:cSldViewPr>
      <p:cViewPr>
        <p:scale>
          <a:sx n="100" d="100"/>
          <a:sy n="100" d="100"/>
        </p:scale>
        <p:origin x="-72" y="-13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v-SE" dirty="0"/>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00F2EE2-7B9E-4971-84D7-1FC0BB2A4BBD}" type="datetimeFigureOut">
              <a:rPr lang="sv-SE"/>
              <a:pPr>
                <a:defRPr/>
              </a:pPr>
              <a:t>2010-08-10</a:t>
            </a:fld>
            <a:endParaRPr lang="sv-SE" dirty="0"/>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v-SE" dirty="0"/>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4DE1ED4-3240-4466-A7EF-517194A3E81F}" type="slidenum">
              <a:rPr lang="sv-SE"/>
              <a:pPr>
                <a:defRPr/>
              </a:pPr>
              <a:t>‹#›</a:t>
            </a:fld>
            <a:endParaRPr lang="sv-SE" dirty="0"/>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CB6BE7B-942D-408F-B7CD-A7F1A96842B7}" type="datetimeFigureOut">
              <a:rPr lang="sv-SE"/>
              <a:pPr>
                <a:defRPr/>
              </a:pPr>
              <a:t>2010-08-10</a:t>
            </a:fld>
            <a:endParaRPr lang="sv-SE" dirty="0"/>
          </a:p>
        </p:txBody>
      </p:sp>
      <p:sp>
        <p:nvSpPr>
          <p:cNvPr id="4" name="Platshållare för bildobjekt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sv-SE" noProof="0" dirty="0" smtClean="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1D259E-899C-41DE-B1CB-774634B56649}" type="slidenum">
              <a:rPr lang="sv-SE"/>
              <a:pPr>
                <a:defRPr/>
              </a:pPr>
              <a:t>‹#›</a:t>
            </a:fld>
            <a:endParaRPr lang="sv-SE" dirty="0"/>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433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dirty="0" smtClean="0"/>
          </a:p>
        </p:txBody>
      </p:sp>
      <p:sp>
        <p:nvSpPr>
          <p:cNvPr id="14340" name="Platshållare för sidfot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sv-S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sidfot 3"/>
          <p:cNvSpPr>
            <a:spLocks noGrp="1"/>
          </p:cNvSpPr>
          <p:nvPr>
            <p:ph type="ftr" sz="quarter" idx="10"/>
          </p:nvPr>
        </p:nvSpPr>
        <p:spPr/>
        <p:txBody>
          <a:bodyPr/>
          <a:lstStyle/>
          <a:p>
            <a:pPr>
              <a:defRPr/>
            </a:pPr>
            <a:endParaRPr lang="sv-S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536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sv-SE" dirty="0" smtClean="0"/>
          </a:p>
        </p:txBody>
      </p:sp>
      <p:sp>
        <p:nvSpPr>
          <p:cNvPr id="15364" name="Platshållare för sidfot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sv-S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3555"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v-SE" dirty="0" smtClean="0"/>
              <a:t>- Möjlighet att studera flöden även om vi bara gör punktmätningar, Maries och Anders exempel.</a:t>
            </a:r>
          </a:p>
          <a:p>
            <a:pPr eaLnBrk="1" hangingPunct="1">
              <a:spcBef>
                <a:spcPct val="0"/>
              </a:spcBef>
            </a:pPr>
            <a:endParaRPr lang="sv-SE" dirty="0" smtClean="0"/>
          </a:p>
          <a:p>
            <a:pPr eaLnBrk="1" hangingPunct="1">
              <a:spcBef>
                <a:spcPct val="0"/>
              </a:spcBef>
            </a:pPr>
            <a:r>
              <a:rPr lang="sv-SE" dirty="0" smtClean="0"/>
              <a:t>- Svårt att använda underlaget från halvårsmätningarna till att mäta tid från beslut till verkställande eftersom datum för beslut om insats ofta sammanfaller med datum för verkställande av insats. Det är också vanligt att datum för verkställande av insats kommer före datum för beslut om insats.</a:t>
            </a:r>
          </a:p>
          <a:p>
            <a:pPr eaLnBrk="1" hangingPunct="1">
              <a:spcBef>
                <a:spcPct val="0"/>
              </a:spcBef>
            </a:pPr>
            <a:endParaRPr lang="sv-SE" dirty="0" smtClean="0"/>
          </a:p>
          <a:p>
            <a:pPr eaLnBrk="1" hangingPunct="1">
              <a:spcBef>
                <a:spcPct val="0"/>
              </a:spcBef>
            </a:pPr>
            <a:r>
              <a:rPr lang="sv-SE" dirty="0" smtClean="0"/>
              <a:t>- Regeringsuppdrag sedan 2006  som innebär att socialnämnderna varje kvartal ska rapportera  beslut om insats som inte verkställts inom tre månader. (Till länsstyrelsen/SoS)</a:t>
            </a:r>
          </a:p>
        </p:txBody>
      </p:sp>
      <p:sp>
        <p:nvSpPr>
          <p:cNvPr id="2355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3AF55E-7CB1-4C2F-B85F-94BF5DF0C954}" type="slidenum">
              <a:rPr lang="sv-SE" smtClean="0"/>
              <a:pPr/>
              <a:t>15</a:t>
            </a:fld>
            <a:endParaRPr lang="sv-S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6387"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v-SE" dirty="0" smtClean="0"/>
              <a:t>Efter sammanslagning av baslinjemätningen 30/6 2008 och halvårsmätningen 2:a halvåret 2008+1:a halvåret 2009:</a:t>
            </a:r>
          </a:p>
          <a:p>
            <a:pPr eaLnBrk="1" hangingPunct="1">
              <a:spcBef>
                <a:spcPct val="0"/>
              </a:spcBef>
            </a:pPr>
            <a:r>
              <a:rPr lang="sv-SE" dirty="0" smtClean="0"/>
              <a:t>sammanställning per kommun som skickas ut för avstämning till kommunerna</a:t>
            </a:r>
          </a:p>
          <a:p>
            <a:pPr eaLnBrk="1" hangingPunct="1">
              <a:spcBef>
                <a:spcPct val="0"/>
              </a:spcBef>
            </a:pPr>
            <a:endParaRPr lang="sv-SE" dirty="0" smtClean="0"/>
          </a:p>
          <a:p>
            <a:pPr eaLnBrk="1" hangingPunct="1">
              <a:spcBef>
                <a:spcPct val="0"/>
              </a:spcBef>
            </a:pPr>
            <a:r>
              <a:rPr lang="sv-SE" dirty="0" smtClean="0"/>
              <a:t>Exempel</a:t>
            </a:r>
          </a:p>
          <a:p>
            <a:pPr eaLnBrk="1" hangingPunct="1">
              <a:spcBef>
                <a:spcPct val="0"/>
              </a:spcBef>
            </a:pPr>
            <a:r>
              <a:rPr lang="sv-SE" dirty="0" smtClean="0"/>
              <a:t>Grums kommun: enligt vår statistik  30/6 2009, </a:t>
            </a:r>
          </a:p>
          <a:p>
            <a:pPr eaLnBrk="1" hangingPunct="1">
              <a:spcBef>
                <a:spcPct val="0"/>
              </a:spcBef>
            </a:pPr>
            <a:r>
              <a:rPr lang="sv-SE" dirty="0" smtClean="0"/>
              <a:t>särskilt boende 122 personer &gt;65 år. (+ någon &lt;64 år)</a:t>
            </a:r>
          </a:p>
          <a:p>
            <a:pPr eaLnBrk="1" hangingPunct="1">
              <a:spcBef>
                <a:spcPct val="0"/>
              </a:spcBef>
            </a:pPr>
            <a:r>
              <a:rPr lang="sv-SE" dirty="0" smtClean="0"/>
              <a:t>Kan inte stämma enligt kommunen eftersom de bara har 102 platser totalt. </a:t>
            </a:r>
          </a:p>
          <a:p>
            <a:pPr eaLnBrk="1" hangingPunct="1">
              <a:spcBef>
                <a:spcPct val="0"/>
              </a:spcBef>
            </a:pPr>
            <a:endParaRPr lang="sv-SE" dirty="0" smtClean="0"/>
          </a:p>
          <a:p>
            <a:pPr eaLnBrk="1" hangingPunct="1">
              <a:spcBef>
                <a:spcPct val="0"/>
              </a:spcBef>
            </a:pPr>
            <a:r>
              <a:rPr lang="sv-SE" dirty="0" smtClean="0"/>
              <a:t>Jämförelse Mängdstatistiken 1/10 2009: 100 + 1-3(x) som bekräftar kommunens uppgift.</a:t>
            </a:r>
          </a:p>
        </p:txBody>
      </p:sp>
      <p:sp>
        <p:nvSpPr>
          <p:cNvPr id="1638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5A837F-8D91-4C4F-BEB4-E9D1C295A537}" type="slidenum">
              <a:rPr lang="sv-SE" smtClean="0"/>
              <a:pPr/>
              <a:t>19</a:t>
            </a:fld>
            <a:endParaRPr lang="sv-S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7411"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v-SE" dirty="0" smtClean="0"/>
              <a:t>Exempel</a:t>
            </a:r>
          </a:p>
          <a:p>
            <a:pPr eaLnBrk="1" hangingPunct="1">
              <a:spcBef>
                <a:spcPct val="0"/>
              </a:spcBef>
            </a:pPr>
            <a:r>
              <a:rPr lang="sv-SE" dirty="0" smtClean="0"/>
              <a:t>Mölndals kommun: enligt vår statistik  30/6 2009, </a:t>
            </a:r>
          </a:p>
          <a:p>
            <a:pPr eaLnBrk="1" hangingPunct="1">
              <a:spcBef>
                <a:spcPct val="0"/>
              </a:spcBef>
            </a:pPr>
            <a:r>
              <a:rPr lang="sv-SE" dirty="0" smtClean="0"/>
              <a:t>särskilt boende 22 personer &lt;65 år + 632 personer &gt;=65 år. Dvs totalt 654 </a:t>
            </a:r>
          </a:p>
          <a:p>
            <a:pPr eaLnBrk="1" hangingPunct="1">
              <a:spcBef>
                <a:spcPct val="0"/>
              </a:spcBef>
            </a:pPr>
            <a:endParaRPr lang="sv-SE" dirty="0" smtClean="0"/>
          </a:p>
          <a:p>
            <a:pPr eaLnBrk="1" hangingPunct="1">
              <a:spcBef>
                <a:spcPct val="0"/>
              </a:spcBef>
            </a:pPr>
            <a:r>
              <a:rPr lang="sv-SE" dirty="0" smtClean="0"/>
              <a:t>Kan inte stämma enligt kommunen, ca 100 (17 %) för mycket, borde alltså ligga kring 550</a:t>
            </a:r>
          </a:p>
          <a:p>
            <a:pPr eaLnBrk="1" hangingPunct="1">
              <a:spcBef>
                <a:spcPct val="0"/>
              </a:spcBef>
            </a:pPr>
            <a:endParaRPr lang="sv-SE" dirty="0" smtClean="0"/>
          </a:p>
          <a:p>
            <a:pPr eaLnBrk="1" hangingPunct="1">
              <a:spcBef>
                <a:spcPct val="0"/>
              </a:spcBef>
            </a:pPr>
            <a:r>
              <a:rPr lang="sv-SE" dirty="0" smtClean="0"/>
              <a:t>Jämförelse Mängdstatistiken 1/10 2009: 6 (&lt;65 år )+491 (&gt;=65 år). Dvs totalt 497, alltså ytterligare 50 färre.</a:t>
            </a:r>
          </a:p>
          <a:p>
            <a:pPr eaLnBrk="1" hangingPunct="1">
              <a:spcBef>
                <a:spcPct val="0"/>
              </a:spcBef>
            </a:pPr>
            <a:endParaRPr lang="sv-SE" dirty="0" smtClean="0"/>
          </a:p>
        </p:txBody>
      </p:sp>
      <p:sp>
        <p:nvSpPr>
          <p:cNvPr id="17412"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5757D7-9D6F-4652-A151-C6232D8FEDE6}" type="slidenum">
              <a:rPr lang="sv-SE" smtClean="0"/>
              <a:pPr/>
              <a:t>20</a:t>
            </a:fld>
            <a:endParaRPr lang="sv-S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8435"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v-SE" dirty="0" smtClean="0"/>
              <a:t>Exempel</a:t>
            </a:r>
          </a:p>
          <a:p>
            <a:pPr eaLnBrk="1" hangingPunct="1">
              <a:spcBef>
                <a:spcPct val="0"/>
              </a:spcBef>
            </a:pPr>
            <a:r>
              <a:rPr lang="sv-SE" dirty="0" smtClean="0"/>
              <a:t>Alingsås kommun: enligt vår statistik  30/6 2009, </a:t>
            </a:r>
          </a:p>
          <a:p>
            <a:pPr eaLnBrk="1" hangingPunct="1">
              <a:spcBef>
                <a:spcPct val="0"/>
              </a:spcBef>
            </a:pPr>
            <a:r>
              <a:rPr lang="sv-SE" dirty="0" smtClean="0"/>
              <a:t>Hemtjänst ordinärt boende: 4 personer &lt;65 år  +  121 personer &gt;=65 år. Dvs totalt 125</a:t>
            </a:r>
          </a:p>
          <a:p>
            <a:pPr eaLnBrk="1" hangingPunct="1">
              <a:spcBef>
                <a:spcPct val="0"/>
              </a:spcBef>
            </a:pPr>
            <a:endParaRPr lang="sv-SE" dirty="0" smtClean="0"/>
          </a:p>
          <a:p>
            <a:pPr eaLnBrk="1" hangingPunct="1">
              <a:spcBef>
                <a:spcPct val="0"/>
              </a:spcBef>
            </a:pPr>
            <a:r>
              <a:rPr lang="sv-SE" dirty="0" smtClean="0"/>
              <a:t>Kan inte stämma enligt kommunen, borde vara 42 (&lt;65 år ) + 541 (&gt;=65 år), Dvs totalt 583 personer</a:t>
            </a:r>
          </a:p>
          <a:p>
            <a:pPr eaLnBrk="1" hangingPunct="1">
              <a:spcBef>
                <a:spcPct val="0"/>
              </a:spcBef>
            </a:pPr>
            <a:endParaRPr lang="sv-SE" dirty="0" smtClean="0"/>
          </a:p>
          <a:p>
            <a:pPr eaLnBrk="1" hangingPunct="1">
              <a:spcBef>
                <a:spcPct val="0"/>
              </a:spcBef>
            </a:pPr>
            <a:r>
              <a:rPr lang="sv-SE" dirty="0" smtClean="0"/>
              <a:t>Jämförelse Mängdstatistiken 1/10 2009: 65  (&lt;65 år )+847 (&gt;=65 år). Dvs totalt 912.</a:t>
            </a:r>
          </a:p>
          <a:p>
            <a:pPr eaLnBrk="1" hangingPunct="1">
              <a:spcBef>
                <a:spcPct val="0"/>
              </a:spcBef>
            </a:pPr>
            <a:endParaRPr lang="sv-SE" dirty="0" smtClean="0"/>
          </a:p>
        </p:txBody>
      </p:sp>
      <p:sp>
        <p:nvSpPr>
          <p:cNvPr id="1843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A87A57-1EE5-4898-A33B-873C8656FA73}" type="slidenum">
              <a:rPr lang="sv-SE" smtClean="0"/>
              <a:pPr/>
              <a:t>21</a:t>
            </a:fld>
            <a:endParaRPr lang="sv-S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 name="Platshållare för anteckningar 2"/>
          <p:cNvSpPr>
            <a:spLocks noGrp="1"/>
          </p:cNvSpPr>
          <p:nvPr>
            <p:ph type="body" idx="1"/>
          </p:nvPr>
        </p:nvSpPr>
        <p:spPr/>
        <p:txBody>
          <a:bodyPr>
            <a:normAutofit fontScale="70000" lnSpcReduction="20000"/>
          </a:bodyPr>
          <a:lstStyle/>
          <a:p>
            <a:pPr eaLnBrk="1" hangingPunct="1">
              <a:spcBef>
                <a:spcPct val="0"/>
              </a:spcBef>
              <a:defRPr/>
            </a:pPr>
            <a:r>
              <a:rPr lang="sv-SE" dirty="0" smtClean="0"/>
              <a:t>Exempel</a:t>
            </a:r>
          </a:p>
          <a:p>
            <a:pPr eaLnBrk="1" hangingPunct="1">
              <a:spcBef>
                <a:spcPct val="0"/>
              </a:spcBef>
              <a:defRPr/>
            </a:pPr>
            <a:r>
              <a:rPr lang="sv-SE" dirty="0" smtClean="0"/>
              <a:t>Storfors kommun: enligt vår statistik  30/6 2009, </a:t>
            </a:r>
          </a:p>
          <a:p>
            <a:pPr eaLnBrk="1" hangingPunct="1">
              <a:spcBef>
                <a:spcPct val="0"/>
              </a:spcBef>
              <a:defRPr/>
            </a:pPr>
            <a:r>
              <a:rPr lang="sv-SE" dirty="0" smtClean="0"/>
              <a:t>Hemtjänst ordinärt boende: Totalt ca 40</a:t>
            </a:r>
          </a:p>
          <a:p>
            <a:pPr eaLnBrk="1" hangingPunct="1">
              <a:spcBef>
                <a:spcPct val="0"/>
              </a:spcBef>
              <a:defRPr/>
            </a:pPr>
            <a:endParaRPr lang="sv-SE" dirty="0" smtClean="0"/>
          </a:p>
          <a:p>
            <a:pPr eaLnBrk="1" hangingPunct="1">
              <a:spcBef>
                <a:spcPct val="0"/>
              </a:spcBef>
              <a:defRPr/>
            </a:pPr>
            <a:r>
              <a:rPr lang="sv-SE" dirty="0" smtClean="0"/>
              <a:t>Kan inte stämma enligt kommunen, borde vara över 140, dvs ca 100 för få. (&gt;70 % för få)</a:t>
            </a:r>
          </a:p>
          <a:p>
            <a:pPr eaLnBrk="1" hangingPunct="1">
              <a:spcBef>
                <a:spcPct val="0"/>
              </a:spcBef>
              <a:defRPr/>
            </a:pPr>
            <a:endParaRPr lang="sv-SE" dirty="0" smtClean="0"/>
          </a:p>
          <a:p>
            <a:pPr eaLnBrk="1" hangingPunct="1">
              <a:spcBef>
                <a:spcPct val="0"/>
              </a:spcBef>
              <a:defRPr/>
            </a:pPr>
            <a:r>
              <a:rPr lang="sv-SE" dirty="0" smtClean="0"/>
              <a:t>Jämförelse Mängdstatistiken 1/10 2009: totalt 197.</a:t>
            </a:r>
          </a:p>
          <a:p>
            <a:pPr eaLnBrk="1" hangingPunct="1">
              <a:spcBef>
                <a:spcPct val="0"/>
              </a:spcBef>
              <a:defRPr/>
            </a:pPr>
            <a:endParaRPr lang="sv-SE" dirty="0" smtClean="0"/>
          </a:p>
          <a:p>
            <a:pPr eaLnBrk="1" hangingPunct="1">
              <a:spcBef>
                <a:spcPct val="0"/>
              </a:spcBef>
              <a:defRPr/>
            </a:pPr>
            <a:r>
              <a:rPr lang="sv-SE" dirty="0" smtClean="0"/>
              <a:t>Särskilt boende 31/12 2008, är ett imputerat värde. Efter sammanställning tvärsnittsmätning 30/6 2008 + andra halvåret tittade vi extra på de kommuner som hade stora förändringar (absolut och/eller procentuellt) och kontaktade dem. I vissa fall fick deras värde för 30/6 2008 ingå i risksiffran och kommunen fick bortfall. </a:t>
            </a:r>
          </a:p>
          <a:p>
            <a:pPr eaLnBrk="1" hangingPunct="1">
              <a:spcBef>
                <a:spcPct val="0"/>
              </a:spcBef>
              <a:defRPr/>
            </a:pPr>
            <a:endParaRPr lang="sv-SE" dirty="0" smtClean="0"/>
          </a:p>
          <a:p>
            <a:pPr eaLnBrk="1" hangingPunct="1">
              <a:spcBef>
                <a:spcPct val="0"/>
              </a:spcBef>
              <a:defRPr/>
            </a:pPr>
            <a:r>
              <a:rPr lang="sv-SE" dirty="0" smtClean="0"/>
              <a:t>20 kommuner som fick imputerade värden, särskilt  boende 31/12 2008</a:t>
            </a:r>
          </a:p>
          <a:p>
            <a:pPr eaLnBrk="1" hangingPunct="1">
              <a:defRPr/>
            </a:pPr>
            <a:r>
              <a:rPr lang="sv-SE" dirty="0" smtClean="0">
                <a:solidFill>
                  <a:srgbClr val="000000"/>
                </a:solidFill>
                <a:latin typeface="Arial"/>
              </a:rPr>
              <a:t>0123	Järfälla	330	</a:t>
            </a:r>
          </a:p>
          <a:p>
            <a:pPr eaLnBrk="1" hangingPunct="1">
              <a:defRPr/>
            </a:pPr>
            <a:r>
              <a:rPr lang="sv-SE" dirty="0" smtClean="0">
                <a:solidFill>
                  <a:srgbClr val="000000"/>
                </a:solidFill>
                <a:latin typeface="Arial"/>
              </a:rPr>
              <a:t>0126	Huddinge	698	</a:t>
            </a:r>
          </a:p>
          <a:p>
            <a:pPr eaLnBrk="1" hangingPunct="1">
              <a:defRPr/>
            </a:pPr>
            <a:r>
              <a:rPr lang="sv-SE" dirty="0" smtClean="0">
                <a:solidFill>
                  <a:srgbClr val="000000"/>
                </a:solidFill>
                <a:latin typeface="Arial"/>
              </a:rPr>
              <a:t>0181	Södertälje	549	</a:t>
            </a:r>
          </a:p>
          <a:p>
            <a:pPr eaLnBrk="1" hangingPunct="1">
              <a:defRPr/>
            </a:pPr>
            <a:r>
              <a:rPr lang="sv-SE" dirty="0" smtClean="0">
                <a:solidFill>
                  <a:srgbClr val="000000"/>
                </a:solidFill>
                <a:latin typeface="Arial"/>
              </a:rPr>
              <a:t>0642	Mullsjö	58	</a:t>
            </a:r>
          </a:p>
          <a:p>
            <a:pPr eaLnBrk="1" hangingPunct="1">
              <a:defRPr/>
            </a:pPr>
            <a:r>
              <a:rPr lang="sv-SE" dirty="0" smtClean="0">
                <a:solidFill>
                  <a:srgbClr val="000000"/>
                </a:solidFill>
                <a:latin typeface="Arial"/>
              </a:rPr>
              <a:t>0880	Kalmar	528	</a:t>
            </a:r>
          </a:p>
          <a:p>
            <a:pPr eaLnBrk="1" hangingPunct="1">
              <a:defRPr/>
            </a:pPr>
            <a:r>
              <a:rPr lang="sv-SE" dirty="0" smtClean="0">
                <a:solidFill>
                  <a:srgbClr val="000000"/>
                </a:solidFill>
                <a:latin typeface="Arial"/>
              </a:rPr>
              <a:t>0883	Västervik	439	</a:t>
            </a:r>
          </a:p>
          <a:p>
            <a:pPr eaLnBrk="1" hangingPunct="1">
              <a:defRPr/>
            </a:pPr>
            <a:r>
              <a:rPr lang="sv-SE" dirty="0" smtClean="0">
                <a:solidFill>
                  <a:srgbClr val="000000"/>
                </a:solidFill>
                <a:latin typeface="Arial"/>
              </a:rPr>
              <a:t>1080	Karlskrona	838	</a:t>
            </a:r>
          </a:p>
          <a:p>
            <a:pPr eaLnBrk="1" hangingPunct="1">
              <a:defRPr/>
            </a:pPr>
            <a:r>
              <a:rPr lang="sv-SE" dirty="0" smtClean="0">
                <a:solidFill>
                  <a:srgbClr val="000000"/>
                </a:solidFill>
                <a:latin typeface="Arial"/>
              </a:rPr>
              <a:t>1283	Helsingborg	1 096	</a:t>
            </a:r>
          </a:p>
          <a:p>
            <a:pPr eaLnBrk="1" hangingPunct="1">
              <a:defRPr/>
            </a:pPr>
            <a:r>
              <a:rPr lang="sv-SE" dirty="0" smtClean="0">
                <a:solidFill>
                  <a:srgbClr val="000000"/>
                </a:solidFill>
                <a:latin typeface="Arial"/>
              </a:rPr>
              <a:t>1380	Halmstad	1 196	</a:t>
            </a:r>
          </a:p>
          <a:p>
            <a:pPr eaLnBrk="1" hangingPunct="1">
              <a:defRPr/>
            </a:pPr>
            <a:r>
              <a:rPr lang="sv-SE" dirty="0" smtClean="0">
                <a:solidFill>
                  <a:srgbClr val="000000"/>
                </a:solidFill>
                <a:latin typeface="Arial"/>
              </a:rPr>
              <a:t>1430	Munkedal	62	</a:t>
            </a:r>
          </a:p>
          <a:p>
            <a:pPr eaLnBrk="1" hangingPunct="1">
              <a:defRPr/>
            </a:pPr>
            <a:r>
              <a:rPr lang="sv-SE" dirty="0" smtClean="0">
                <a:solidFill>
                  <a:srgbClr val="000000"/>
                </a:solidFill>
                <a:latin typeface="Arial"/>
              </a:rPr>
              <a:t>1480	Göteborg	4 476	</a:t>
            </a:r>
          </a:p>
          <a:p>
            <a:pPr eaLnBrk="1" hangingPunct="1">
              <a:defRPr/>
            </a:pPr>
            <a:r>
              <a:rPr lang="sv-SE" dirty="0" smtClean="0">
                <a:solidFill>
                  <a:srgbClr val="000000"/>
                </a:solidFill>
                <a:latin typeface="Arial"/>
              </a:rPr>
              <a:t>1499	Falköping	595	</a:t>
            </a:r>
          </a:p>
          <a:p>
            <a:pPr eaLnBrk="1" hangingPunct="1">
              <a:defRPr/>
            </a:pPr>
            <a:r>
              <a:rPr lang="sv-SE" dirty="0" smtClean="0">
                <a:solidFill>
                  <a:srgbClr val="000000"/>
                </a:solidFill>
                <a:latin typeface="Arial"/>
              </a:rPr>
              <a:t>1760	Storfors	28	</a:t>
            </a:r>
          </a:p>
          <a:p>
            <a:pPr eaLnBrk="1" hangingPunct="1">
              <a:defRPr/>
            </a:pPr>
            <a:r>
              <a:rPr lang="sv-SE" dirty="0" smtClean="0">
                <a:solidFill>
                  <a:srgbClr val="000000"/>
                </a:solidFill>
                <a:latin typeface="Arial"/>
              </a:rPr>
              <a:t>2081	Borlänge	382	</a:t>
            </a:r>
          </a:p>
          <a:p>
            <a:pPr eaLnBrk="1" hangingPunct="1">
              <a:defRPr/>
            </a:pPr>
            <a:r>
              <a:rPr lang="sv-SE" dirty="0" smtClean="0">
                <a:solidFill>
                  <a:srgbClr val="000000"/>
                </a:solidFill>
                <a:latin typeface="Arial"/>
              </a:rPr>
              <a:t>2082	Säter	82	</a:t>
            </a:r>
          </a:p>
          <a:p>
            <a:pPr eaLnBrk="1" hangingPunct="1">
              <a:defRPr/>
            </a:pPr>
            <a:r>
              <a:rPr lang="sv-SE" dirty="0" smtClean="0">
                <a:solidFill>
                  <a:srgbClr val="000000"/>
                </a:solidFill>
                <a:latin typeface="Arial"/>
              </a:rPr>
              <a:t>2084	Avesta	340	</a:t>
            </a:r>
          </a:p>
          <a:p>
            <a:pPr eaLnBrk="1" hangingPunct="1">
              <a:defRPr/>
            </a:pPr>
            <a:r>
              <a:rPr lang="sv-SE" dirty="0" smtClean="0">
                <a:solidFill>
                  <a:srgbClr val="000000"/>
                </a:solidFill>
                <a:latin typeface="Arial"/>
              </a:rPr>
              <a:t>2180	Gävle	847	</a:t>
            </a:r>
          </a:p>
          <a:p>
            <a:pPr eaLnBrk="1" hangingPunct="1">
              <a:defRPr/>
            </a:pPr>
            <a:r>
              <a:rPr lang="sv-SE" dirty="0" smtClean="0">
                <a:solidFill>
                  <a:srgbClr val="000000"/>
                </a:solidFill>
                <a:latin typeface="Arial"/>
              </a:rPr>
              <a:t>2281	Sundsvall	1 206	</a:t>
            </a:r>
          </a:p>
          <a:p>
            <a:pPr eaLnBrk="1" hangingPunct="1">
              <a:defRPr/>
            </a:pPr>
            <a:r>
              <a:rPr lang="sv-SE" dirty="0" smtClean="0">
                <a:solidFill>
                  <a:srgbClr val="000000"/>
                </a:solidFill>
                <a:latin typeface="Arial"/>
              </a:rPr>
              <a:t>2284	Örnsköldsvik	798	</a:t>
            </a:r>
          </a:p>
          <a:p>
            <a:pPr eaLnBrk="1" hangingPunct="1">
              <a:defRPr/>
            </a:pPr>
            <a:r>
              <a:rPr lang="sv-SE" dirty="0" smtClean="0">
                <a:solidFill>
                  <a:srgbClr val="000000"/>
                </a:solidFill>
                <a:latin typeface="Arial"/>
              </a:rPr>
              <a:t>2482	Skellefteå	888	</a:t>
            </a:r>
          </a:p>
          <a:p>
            <a:pPr eaLnBrk="1" hangingPunct="1">
              <a:spcBef>
                <a:spcPct val="0"/>
              </a:spcBef>
              <a:defRPr/>
            </a:pPr>
            <a:endParaRPr lang="sv-SE" dirty="0"/>
          </a:p>
        </p:txBody>
      </p:sp>
      <p:sp>
        <p:nvSpPr>
          <p:cNvPr id="19460"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0E53D9-B4AF-4BD2-99D2-DB4F967F6CDD}" type="slidenum">
              <a:rPr lang="sv-SE" smtClean="0"/>
              <a:pPr/>
              <a:t>22</a:t>
            </a:fld>
            <a:endParaRPr lang="sv-S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048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v-SE" dirty="0" smtClean="0"/>
              <a:t>Exempel</a:t>
            </a:r>
          </a:p>
          <a:p>
            <a:pPr eaLnBrk="1" hangingPunct="1">
              <a:spcBef>
                <a:spcPct val="0"/>
              </a:spcBef>
            </a:pPr>
            <a:r>
              <a:rPr lang="sv-SE" dirty="0" smtClean="0"/>
              <a:t>Göteborgs kommun: enligt vår statistik  30/6 2009, </a:t>
            </a:r>
          </a:p>
          <a:p>
            <a:pPr eaLnBrk="1" hangingPunct="1">
              <a:spcBef>
                <a:spcPct val="0"/>
              </a:spcBef>
            </a:pPr>
            <a:r>
              <a:rPr lang="sv-SE" dirty="0" smtClean="0"/>
              <a:t>Hemtjänst ordinärt boende: Totalt 9565</a:t>
            </a:r>
          </a:p>
          <a:p>
            <a:pPr eaLnBrk="1" hangingPunct="1">
              <a:spcBef>
                <a:spcPct val="0"/>
              </a:spcBef>
            </a:pPr>
            <a:r>
              <a:rPr lang="sv-SE" dirty="0" smtClean="0"/>
              <a:t>Kan inte stämma enligt kommunen, det har skett en ökning men absolut inte så mycket</a:t>
            </a:r>
          </a:p>
          <a:p>
            <a:pPr eaLnBrk="1" hangingPunct="1">
              <a:spcBef>
                <a:spcPct val="0"/>
              </a:spcBef>
            </a:pPr>
            <a:endParaRPr lang="sv-SE" dirty="0" smtClean="0"/>
          </a:p>
          <a:p>
            <a:pPr eaLnBrk="1" hangingPunct="1">
              <a:spcBef>
                <a:spcPct val="0"/>
              </a:spcBef>
            </a:pPr>
            <a:r>
              <a:rPr lang="sv-SE" dirty="0" smtClean="0"/>
              <a:t>Jämförelse Mängdstatistiken 1/10 2009: totalt 12 790.</a:t>
            </a:r>
          </a:p>
          <a:p>
            <a:pPr eaLnBrk="1" hangingPunct="1">
              <a:spcBef>
                <a:spcPct val="0"/>
              </a:spcBef>
            </a:pPr>
            <a:r>
              <a:rPr lang="sv-SE" dirty="0" smtClean="0"/>
              <a:t>De har stora problem med insamlingen, får sammanfoga underlag från 20 stadsdelar</a:t>
            </a:r>
          </a:p>
          <a:p>
            <a:pPr eaLnBrk="1" hangingPunct="1">
              <a:spcBef>
                <a:spcPct val="0"/>
              </a:spcBef>
            </a:pPr>
            <a:endParaRPr lang="sv-SE" dirty="0" smtClean="0"/>
          </a:p>
          <a:p>
            <a:pPr eaLnBrk="1" hangingPunct="1">
              <a:spcBef>
                <a:spcPct val="0"/>
              </a:spcBef>
            </a:pPr>
            <a:r>
              <a:rPr lang="sv-SE" dirty="0" smtClean="0"/>
              <a:t>Enligt kommunen så har det inte skett några ökningar av antalet i särskilt boende och korttidsboende, snarare tvärtom men det är svårt att säga var felet ligger. Startpunkten eller halvårsinsamlingarna.  </a:t>
            </a:r>
          </a:p>
          <a:p>
            <a:pPr eaLnBrk="1" hangingPunct="1">
              <a:spcBef>
                <a:spcPct val="0"/>
              </a:spcBef>
            </a:pPr>
            <a:endParaRPr lang="sv-SE" dirty="0" smtClean="0"/>
          </a:p>
          <a:p>
            <a:pPr eaLnBrk="1" hangingPunct="1">
              <a:spcBef>
                <a:spcPct val="0"/>
              </a:spcBef>
            </a:pPr>
            <a:r>
              <a:rPr lang="sv-SE" dirty="0" smtClean="0"/>
              <a:t>Särskilt boende 31/12 2008 är också ett imputerat värde. Imputerade värde innebär ett problem eftersom det går att fixa registret på det sättet.</a:t>
            </a:r>
          </a:p>
          <a:p>
            <a:pPr eaLnBrk="1" hangingPunct="1">
              <a:spcBef>
                <a:spcPct val="0"/>
              </a:spcBef>
            </a:pPr>
            <a:endParaRPr lang="sv-SE" dirty="0" smtClean="0"/>
          </a:p>
        </p:txBody>
      </p:sp>
      <p:sp>
        <p:nvSpPr>
          <p:cNvPr id="20484"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6CEE02-EA99-4F28-9BF1-AC913D127858}" type="slidenum">
              <a:rPr lang="sv-SE" smtClean="0"/>
              <a:pPr/>
              <a:t>23</a:t>
            </a:fld>
            <a:endParaRPr lang="sv-S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sidfot 3"/>
          <p:cNvSpPr>
            <a:spLocks noGrp="1"/>
          </p:cNvSpPr>
          <p:nvPr>
            <p:ph type="ftr" sz="quarter" idx="10"/>
          </p:nvPr>
        </p:nvSpPr>
        <p:spPr/>
        <p:txBody>
          <a:bodyPr/>
          <a:lstStyle/>
          <a:p>
            <a:pPr>
              <a:defRPr/>
            </a:pPr>
            <a:endParaRPr lang="sv-S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5"/>
            <a:ext cx="84201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5"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638059B7-30FA-4352-B5ED-6F010B332BD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3AD9D47E-9B9D-443F-A1FC-DADAA6235276}" type="slidenum">
              <a:rPr lang="en-US"/>
              <a:pPr>
                <a:defRPr/>
              </a:pPr>
              <a:t>‹#›</a:t>
            </a:fld>
            <a:endParaRPr lang="en-US" dirty="0"/>
          </a:p>
        </p:txBody>
      </p:sp>
      <p:sp>
        <p:nvSpPr>
          <p:cNvPr id="5"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77075" y="304800"/>
            <a:ext cx="2105025" cy="571658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62000" y="304800"/>
            <a:ext cx="6162675" cy="571658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6"/>
          <p:cNvSpPr>
            <a:spLocks noGrp="1" noChangeArrowheads="1"/>
          </p:cNvSpPr>
          <p:nvPr>
            <p:ph type="sldNum" sz="quarter" idx="10"/>
          </p:nvPr>
        </p:nvSpPr>
        <p:spPr>
          <a:xfrm>
            <a:off x="9489504" y="6453188"/>
            <a:ext cx="416496" cy="404812"/>
          </a:xfrm>
          <a:prstGeom prst="rect">
            <a:avLst/>
          </a:prstGeom>
          <a:ln/>
        </p:spPr>
        <p:txBody>
          <a:bodyPr/>
          <a:lstStyle>
            <a:lvl1pPr>
              <a:defRPr/>
            </a:lvl1pPr>
          </a:lstStyle>
          <a:p>
            <a:pPr>
              <a:defRPr/>
            </a:pPr>
            <a:fld id="{5138DC5F-A9CD-474F-9238-BFD70FF14452}" type="slidenum">
              <a:rPr lang="en-US"/>
              <a:pPr>
                <a:defRPr/>
              </a:pPr>
              <a:t>‹#›</a:t>
            </a:fld>
            <a:endParaRPr lang="en-US" dirty="0"/>
          </a:p>
        </p:txBody>
      </p:sp>
      <p:sp>
        <p:nvSpPr>
          <p:cNvPr id="5"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ubrik 6"/>
          <p:cNvSpPr>
            <a:spLocks noGrp="1"/>
          </p:cNvSpPr>
          <p:nvPr>
            <p:ph type="title"/>
          </p:nvPr>
        </p:nvSpPr>
        <p:spPr/>
        <p:txBody>
          <a:bodyPr/>
          <a:lstStyle/>
          <a:p>
            <a:r>
              <a:rPr lang="sv-SE" smtClean="0"/>
              <a:t>Klicka här för att ändra format</a:t>
            </a:r>
            <a:endParaRPr lang="sv-SE"/>
          </a:p>
        </p:txBody>
      </p:sp>
      <p:sp>
        <p:nvSpPr>
          <p:cNvPr id="4" name="Rectangle 6"/>
          <p:cNvSpPr>
            <a:spLocks noGrp="1" noChangeArrowheads="1"/>
          </p:cNvSpPr>
          <p:nvPr>
            <p:ph type="sldNum" sz="quarter" idx="10"/>
          </p:nvPr>
        </p:nvSpPr>
        <p:spPr>
          <a:xfrm>
            <a:off x="0" y="6606000"/>
            <a:ext cx="4932000" cy="252000"/>
          </a:xfrm>
          <a:prstGeom prst="rect">
            <a:avLst/>
          </a:prstGeom>
          <a:ln/>
        </p:spPr>
        <p:txBody>
          <a:bodyPr/>
          <a:lstStyle>
            <a:lvl1pPr>
              <a:defRPr/>
            </a:lvl1pPr>
          </a:lstStyle>
          <a:p>
            <a:pPr>
              <a:defRPr/>
            </a:pPr>
            <a:r>
              <a:rPr lang="en-US" dirty="0" err="1" smtClean="0"/>
              <a:t>Nordiskt</a:t>
            </a:r>
            <a:r>
              <a:rPr lang="en-US" dirty="0" smtClean="0"/>
              <a:t> </a:t>
            </a:r>
            <a:r>
              <a:rPr lang="en-US" dirty="0" err="1" smtClean="0"/>
              <a:t>statistikermöte</a:t>
            </a:r>
            <a:r>
              <a:rPr lang="en-US" dirty="0" smtClean="0"/>
              <a:t>, </a:t>
            </a:r>
            <a:r>
              <a:rPr lang="en-US" dirty="0" err="1" smtClean="0"/>
              <a:t>Köpenhamn</a:t>
            </a:r>
            <a:r>
              <a:rPr lang="en-US" dirty="0" smtClean="0"/>
              <a:t>, 11-13 </a:t>
            </a:r>
            <a:r>
              <a:rPr lang="en-US" dirty="0" err="1" smtClean="0"/>
              <a:t>augusti</a:t>
            </a:r>
            <a:r>
              <a:rPr lang="en-US" dirty="0" smtClean="0"/>
              <a:t> 2010</a:t>
            </a:r>
            <a:endParaRPr lang="en-US" dirty="0"/>
          </a:p>
        </p:txBody>
      </p:sp>
      <p:sp>
        <p:nvSpPr>
          <p:cNvPr id="8" name="Rectangle 6"/>
          <p:cNvSpPr txBox="1">
            <a:spLocks noChangeArrowheads="1"/>
          </p:cNvSpPr>
          <p:nvPr userDrawn="1"/>
        </p:nvSpPr>
        <p:spPr bwMode="auto">
          <a:xfrm>
            <a:off x="7842250" y="6453188"/>
            <a:ext cx="2063750"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638059B7-30FA-4352-B5ED-6F010B332BD7}" type="slidenum">
              <a:rPr kumimoji="0" lang="en-US" sz="14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638059B7-30FA-4352-B5ED-6F010B332BD7}" type="slidenum">
              <a:rPr lang="en-US"/>
              <a:pPr>
                <a:defRPr/>
              </a:pPr>
              <a:t>‹#›</a:t>
            </a:fld>
            <a:endParaRPr lang="en-US" dirty="0"/>
          </a:p>
        </p:txBody>
      </p:sp>
      <p:sp>
        <p:nvSpPr>
          <p:cNvPr id="5"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62000" y="1600200"/>
            <a:ext cx="4124325"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038725" y="1600200"/>
            <a:ext cx="4124325"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0383038F-357B-42E4-B75E-B5E23B779AED}" type="slidenum">
              <a:rPr lang="en-US"/>
              <a:pPr>
                <a:defRPr/>
              </a:pPr>
              <a:t>‹#›</a:t>
            </a:fld>
            <a:endParaRPr lang="en-US" dirty="0"/>
          </a:p>
        </p:txBody>
      </p:sp>
      <p:sp>
        <p:nvSpPr>
          <p:cNvPr id="6"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0822C799-E5D0-4D76-AA7C-F44E8A33BEC5}" type="slidenum">
              <a:rPr lang="en-US"/>
              <a:pPr>
                <a:defRPr/>
              </a:pPr>
              <a:t>‹#›</a:t>
            </a:fld>
            <a:endParaRPr lang="en-US" dirty="0"/>
          </a:p>
        </p:txBody>
      </p:sp>
      <p:sp>
        <p:nvSpPr>
          <p:cNvPr id="8"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8D6BF68E-39EC-491C-AC22-67E2A145C42D}" type="slidenum">
              <a:rPr lang="en-US"/>
              <a:pPr>
                <a:defRPr/>
              </a:pPr>
              <a:t>‹#›</a:t>
            </a:fld>
            <a:endParaRPr lang="en-US" dirty="0"/>
          </a:p>
        </p:txBody>
      </p:sp>
      <p:sp>
        <p:nvSpPr>
          <p:cNvPr id="4"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12A7295C-3F3C-4B6D-8C9A-259661F2D451}" type="slidenum">
              <a:rPr lang="en-US"/>
              <a:pPr>
                <a:defRPr/>
              </a:pPr>
              <a:t>‹#›</a:t>
            </a:fld>
            <a:endParaRPr lang="en-US" dirty="0"/>
          </a:p>
        </p:txBody>
      </p:sp>
      <p:sp>
        <p:nvSpPr>
          <p:cNvPr id="3"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BDC1ECE3-58A8-45A7-BE95-5F3A7F8759E8}" type="slidenum">
              <a:rPr lang="en-US"/>
              <a:pPr>
                <a:defRPr/>
              </a:pPr>
              <a:t>‹#›</a:t>
            </a:fld>
            <a:endParaRPr lang="en-US" dirty="0"/>
          </a:p>
        </p:txBody>
      </p:sp>
      <p:sp>
        <p:nvSpPr>
          <p:cNvPr id="6"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6"/>
          <p:cNvSpPr>
            <a:spLocks noGrp="1" noChangeArrowheads="1"/>
          </p:cNvSpPr>
          <p:nvPr>
            <p:ph type="sldNum" sz="quarter" idx="10"/>
          </p:nvPr>
        </p:nvSpPr>
        <p:spPr>
          <a:xfrm>
            <a:off x="7842250" y="6453188"/>
            <a:ext cx="2063750" cy="404812"/>
          </a:xfrm>
          <a:prstGeom prst="rect">
            <a:avLst/>
          </a:prstGeom>
          <a:ln/>
        </p:spPr>
        <p:txBody>
          <a:bodyPr/>
          <a:lstStyle>
            <a:lvl1pPr>
              <a:defRPr/>
            </a:lvl1pPr>
          </a:lstStyle>
          <a:p>
            <a:pPr>
              <a:defRPr/>
            </a:pPr>
            <a:fld id="{D624B5D1-7286-46ED-84BA-7713E01EE05C}" type="slidenum">
              <a:rPr lang="en-US"/>
              <a:pPr>
                <a:defRPr/>
              </a:pPr>
              <a:t>‹#›</a:t>
            </a:fld>
            <a:endParaRPr lang="en-US" dirty="0"/>
          </a:p>
        </p:txBody>
      </p:sp>
      <p:sp>
        <p:nvSpPr>
          <p:cNvPr id="6"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62000" y="3048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Klicka här för att ändra format på bakgrundsrubriken</a:t>
            </a:r>
          </a:p>
        </p:txBody>
      </p:sp>
      <p:sp>
        <p:nvSpPr>
          <p:cNvPr id="1027" name="Rectangle 3"/>
          <p:cNvSpPr>
            <a:spLocks noGrp="1" noChangeArrowheads="1"/>
          </p:cNvSpPr>
          <p:nvPr>
            <p:ph type="body" idx="1"/>
          </p:nvPr>
        </p:nvSpPr>
        <p:spPr bwMode="auto">
          <a:xfrm>
            <a:off x="762000" y="1600200"/>
            <a:ext cx="840105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Klicka här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p>
        </p:txBody>
      </p:sp>
      <p:pic>
        <p:nvPicPr>
          <p:cNvPr id="1029" name="Picture 9" descr="Sos-ny"/>
          <p:cNvPicPr>
            <a:picLocks noChangeAspect="1" noChangeArrowheads="1"/>
          </p:cNvPicPr>
          <p:nvPr/>
        </p:nvPicPr>
        <p:blipFill>
          <a:blip r:embed="rId13" cstate="print"/>
          <a:srcRect/>
          <a:stretch>
            <a:fillRect/>
          </a:stretch>
        </p:blipFill>
        <p:spPr bwMode="auto">
          <a:xfrm>
            <a:off x="7326313" y="6237288"/>
            <a:ext cx="1982787" cy="460375"/>
          </a:xfrm>
          <a:prstGeom prst="rect">
            <a:avLst/>
          </a:prstGeom>
          <a:noFill/>
          <a:ln w="9525">
            <a:noFill/>
            <a:miter lim="800000"/>
            <a:headEnd/>
            <a:tailEnd/>
          </a:ln>
        </p:spPr>
      </p:pic>
      <p:sp>
        <p:nvSpPr>
          <p:cNvPr id="4107" name="Rectangle 11"/>
          <p:cNvSpPr>
            <a:spLocks noChangeArrowheads="1"/>
          </p:cNvSpPr>
          <p:nvPr/>
        </p:nvSpPr>
        <p:spPr bwMode="auto">
          <a:xfrm>
            <a:off x="0" y="0"/>
            <a:ext cx="344488" cy="6262688"/>
          </a:xfrm>
          <a:prstGeom prst="rect">
            <a:avLst/>
          </a:prstGeom>
          <a:solidFill>
            <a:srgbClr val="B21611"/>
          </a:solidFill>
          <a:ln w="9525">
            <a:noFill/>
            <a:miter lim="800000"/>
            <a:headEnd/>
            <a:tailEnd/>
          </a:ln>
          <a:effectLst/>
        </p:spPr>
        <p:txBody>
          <a:bodyPr wrap="none" anchor="ctr"/>
          <a:lstStyle/>
          <a:p>
            <a:pPr>
              <a:defRPr/>
            </a:pPr>
            <a:endParaRPr lang="sv-SE" dirty="0"/>
          </a:p>
        </p:txBody>
      </p:sp>
      <p:sp>
        <p:nvSpPr>
          <p:cNvPr id="4108" name="Rectangle 12"/>
          <p:cNvSpPr>
            <a:spLocks noChangeArrowheads="1"/>
          </p:cNvSpPr>
          <p:nvPr/>
        </p:nvSpPr>
        <p:spPr bwMode="auto">
          <a:xfrm>
            <a:off x="9561513" y="6257925"/>
            <a:ext cx="344487" cy="611188"/>
          </a:xfrm>
          <a:prstGeom prst="rect">
            <a:avLst/>
          </a:prstGeom>
          <a:solidFill>
            <a:srgbClr val="B21611"/>
          </a:solidFill>
          <a:ln w="9525">
            <a:noFill/>
            <a:miter lim="800000"/>
            <a:headEnd/>
            <a:tailEnd/>
          </a:ln>
          <a:effectLst/>
        </p:spPr>
        <p:txBody>
          <a:bodyPr wrap="none" anchor="ctr"/>
          <a:lstStyle/>
          <a:p>
            <a:pPr>
              <a:defRPr/>
            </a:pPr>
            <a:endParaRPr lang="sv-SE" dirty="0"/>
          </a:p>
        </p:txBody>
      </p:sp>
      <p:sp>
        <p:nvSpPr>
          <p:cNvPr id="9" name="Rectangle 6"/>
          <p:cNvSpPr txBox="1">
            <a:spLocks noChangeArrowheads="1"/>
          </p:cNvSpPr>
          <p:nvPr userDrawn="1"/>
        </p:nvSpPr>
        <p:spPr bwMode="auto">
          <a:xfrm>
            <a:off x="0" y="6606000"/>
            <a:ext cx="4932000" cy="25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Nordiskt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statistikermöte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Köpenhamn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11-13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augusti</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2010</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lvl1pPr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mj-lt"/>
          <a:ea typeface="+mj-ea"/>
          <a:cs typeface="+mj-cs"/>
        </a:defRPr>
      </a:lvl1pPr>
      <a:lvl2pPr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2pPr>
      <a:lvl3pPr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3pPr>
      <a:lvl4pPr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4pPr>
      <a:lvl5pPr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5pPr>
      <a:lvl6pPr marL="457200"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6pPr>
      <a:lvl7pPr marL="914400"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7pPr>
      <a:lvl8pPr marL="1371600"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8pPr>
      <a:lvl9pPr marL="1828800" algn="l" rtl="0" eaLnBrk="0" fontAlgn="base" hangingPunct="0">
        <a:lnSpc>
          <a:spcPct val="90000"/>
        </a:lnSpc>
        <a:spcBef>
          <a:spcPct val="0"/>
        </a:spcBef>
        <a:spcAft>
          <a:spcPct val="0"/>
        </a:spcAft>
        <a:defRPr sz="4400" b="1">
          <a:solidFill>
            <a:srgbClr val="B2161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rstin.westergren@socialstyrelsen" TargetMode="External"/><Relationship Id="rId2" Type="http://schemas.openxmlformats.org/officeDocument/2006/relationships/hyperlink" Target="mailto:marie.linder@socialstyrelse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kerstin.westergren@socialstyrelsen" TargetMode="External"/><Relationship Id="rId2" Type="http://schemas.openxmlformats.org/officeDocument/2006/relationships/hyperlink" Target="mailto:marie.linder@socialstyrelsen" TargetMode="Externa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1728192"/>
          </a:xfrm>
        </p:spPr>
        <p:txBody>
          <a:bodyPr/>
          <a:lstStyle/>
          <a:p>
            <a:pPr>
              <a:defRPr/>
            </a:pPr>
            <a:r>
              <a:rPr lang="sv-SE" dirty="0" smtClean="0"/>
              <a:t>Socialstyrelsen, mängd – individstatistik</a:t>
            </a:r>
            <a:br>
              <a:rPr lang="sv-SE" dirty="0" smtClean="0"/>
            </a:br>
            <a:endParaRPr lang="sv-SE" dirty="0"/>
          </a:p>
        </p:txBody>
      </p:sp>
      <p:sp>
        <p:nvSpPr>
          <p:cNvPr id="2051" name="Platshållare för innehåll 2"/>
          <p:cNvSpPr>
            <a:spLocks noGrp="1"/>
          </p:cNvSpPr>
          <p:nvPr>
            <p:ph idx="1"/>
          </p:nvPr>
        </p:nvSpPr>
        <p:spPr/>
        <p:txBody>
          <a:bodyPr/>
          <a:lstStyle/>
          <a:p>
            <a:endParaRPr lang="sv-SE" dirty="0" smtClean="0"/>
          </a:p>
          <a:p>
            <a:pPr>
              <a:buFontTx/>
              <a:buNone/>
            </a:pPr>
            <a:r>
              <a:rPr lang="sv-SE" dirty="0" smtClean="0"/>
              <a:t>Marie Linder</a:t>
            </a:r>
          </a:p>
          <a:p>
            <a:pPr>
              <a:buFontTx/>
              <a:buNone/>
            </a:pPr>
            <a:r>
              <a:rPr lang="sv-SE" dirty="0" smtClean="0">
                <a:hlinkClick r:id="rId2"/>
              </a:rPr>
              <a:t>marie.linder@socialstyrelsen</a:t>
            </a:r>
            <a:endParaRPr lang="sv-SE" dirty="0" smtClean="0"/>
          </a:p>
          <a:p>
            <a:pPr>
              <a:buFontTx/>
              <a:buNone/>
            </a:pPr>
            <a:endParaRPr lang="sv-SE" dirty="0" smtClean="0"/>
          </a:p>
          <a:p>
            <a:pPr>
              <a:buFontTx/>
              <a:buNone/>
            </a:pPr>
            <a:r>
              <a:rPr lang="sv-SE" dirty="0" smtClean="0"/>
              <a:t>Kerstin Westergren</a:t>
            </a:r>
          </a:p>
          <a:p>
            <a:pPr>
              <a:buFontTx/>
              <a:buNone/>
            </a:pPr>
            <a:r>
              <a:rPr lang="sv-SE" dirty="0" smtClean="0">
                <a:hlinkClick r:id="rId3"/>
              </a:rPr>
              <a:t>kerstin.westergren@socialstyrelsen</a:t>
            </a:r>
            <a:endParaRPr lang="sv-SE" dirty="0" smtClean="0"/>
          </a:p>
          <a:p>
            <a:endParaRPr lang="sv-SE"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1656184"/>
          </a:xfrm>
        </p:spPr>
        <p:txBody>
          <a:bodyPr/>
          <a:lstStyle/>
          <a:p>
            <a:pPr>
              <a:defRPr/>
            </a:pPr>
            <a:r>
              <a:rPr lang="sv-SE" sz="4000" dirty="0" smtClean="0"/>
              <a:t>Test av kommunernas tillgång till variablerna</a:t>
            </a:r>
            <a:br>
              <a:rPr lang="sv-SE" sz="4000" dirty="0" smtClean="0"/>
            </a:br>
            <a:endParaRPr lang="sv-SE" sz="4000" dirty="0"/>
          </a:p>
        </p:txBody>
      </p:sp>
      <p:sp>
        <p:nvSpPr>
          <p:cNvPr id="11267" name="Platshållare för innehåll 2"/>
          <p:cNvSpPr>
            <a:spLocks noGrp="1"/>
          </p:cNvSpPr>
          <p:nvPr>
            <p:ph idx="1"/>
          </p:nvPr>
        </p:nvSpPr>
        <p:spPr/>
        <p:txBody>
          <a:bodyPr/>
          <a:lstStyle/>
          <a:p>
            <a:pPr>
              <a:buFontTx/>
              <a:buNone/>
            </a:pPr>
            <a:endParaRPr lang="sv-SE" dirty="0" smtClean="0"/>
          </a:p>
          <a:p>
            <a:r>
              <a:rPr lang="sv-SE" dirty="0" smtClean="0"/>
              <a:t>Finns uppgiften registrerad i kommunens IT-system</a:t>
            </a:r>
          </a:p>
          <a:p>
            <a:r>
              <a:rPr lang="sv-SE" dirty="0" smtClean="0"/>
              <a:t>Finns i akt/journal men inte i kommunens IT-system</a:t>
            </a:r>
          </a:p>
          <a:p>
            <a:r>
              <a:rPr lang="sv-SE" dirty="0" smtClean="0"/>
              <a:t>Finns inte alls på individnivå</a:t>
            </a:r>
          </a:p>
          <a:p>
            <a:r>
              <a:rPr lang="sv-SE" dirty="0" smtClean="0"/>
              <a:t>Vet ej</a:t>
            </a:r>
          </a:p>
          <a:p>
            <a:endParaRPr lang="sv-SE"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dirty="0" smtClean="0"/>
              <a:t>Nya uppgifter</a:t>
            </a:r>
            <a:endParaRPr lang="sv-SE" dirty="0"/>
          </a:p>
        </p:txBody>
      </p:sp>
      <p:sp>
        <p:nvSpPr>
          <p:cNvPr id="12291" name="Platshållare för innehåll 2"/>
          <p:cNvSpPr>
            <a:spLocks noGrp="1"/>
          </p:cNvSpPr>
          <p:nvPr>
            <p:ph idx="1"/>
          </p:nvPr>
        </p:nvSpPr>
        <p:spPr/>
        <p:txBody>
          <a:bodyPr/>
          <a:lstStyle/>
          <a:p>
            <a:r>
              <a:rPr lang="sv-SE" dirty="0" smtClean="0"/>
              <a:t>Personnummer</a:t>
            </a:r>
          </a:p>
          <a:p>
            <a:r>
              <a:rPr lang="sv-SE" dirty="0" smtClean="0"/>
              <a:t>Ensamboende eller ej</a:t>
            </a:r>
          </a:p>
          <a:p>
            <a:r>
              <a:rPr lang="sv-SE" dirty="0" smtClean="0"/>
              <a:t>Hemtjänst      service/personlig omvårdad</a:t>
            </a:r>
          </a:p>
          <a:p>
            <a:r>
              <a:rPr lang="sv-SE" dirty="0" smtClean="0"/>
              <a:t>Boendestöd</a:t>
            </a:r>
          </a:p>
          <a:p>
            <a:r>
              <a:rPr lang="sv-SE" dirty="0" smtClean="0"/>
              <a:t>Trygghetslarm</a:t>
            </a:r>
          </a:p>
          <a:p>
            <a:r>
              <a:rPr lang="sv-SE" dirty="0" smtClean="0"/>
              <a:t>Den första insamlingen gällde den 1 oktober 2007 och avsåg alla individer</a:t>
            </a:r>
          </a:p>
          <a:p>
            <a:r>
              <a:rPr lang="sv-SE" dirty="0" smtClean="0"/>
              <a:t>Insamlingen upprepades för den 30 juni 2008</a:t>
            </a:r>
          </a:p>
        </p:txBody>
      </p:sp>
      <p:cxnSp>
        <p:nvCxnSpPr>
          <p:cNvPr id="12292" name="Rak pil 8"/>
          <p:cNvCxnSpPr>
            <a:cxnSpLocks noChangeShapeType="1"/>
          </p:cNvCxnSpPr>
          <p:nvPr/>
        </p:nvCxnSpPr>
        <p:spPr bwMode="auto">
          <a:xfrm>
            <a:off x="2881313" y="2928938"/>
            <a:ext cx="357187" cy="1587"/>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dirty="0" smtClean="0"/>
              <a:t>Löpande insamling</a:t>
            </a:r>
            <a:endParaRPr lang="sv-SE" dirty="0"/>
          </a:p>
        </p:txBody>
      </p:sp>
      <p:sp>
        <p:nvSpPr>
          <p:cNvPr id="3" name="Platshållare för innehåll 2"/>
          <p:cNvSpPr>
            <a:spLocks noGrp="1"/>
          </p:cNvSpPr>
          <p:nvPr>
            <p:ph idx="1"/>
          </p:nvPr>
        </p:nvSpPr>
        <p:spPr/>
        <p:txBody>
          <a:bodyPr/>
          <a:lstStyle/>
          <a:p>
            <a:r>
              <a:rPr lang="sv-SE" dirty="0" smtClean="0"/>
              <a:t>D</a:t>
            </a:r>
            <a:r>
              <a:rPr lang="sv-SE" dirty="0" smtClean="0">
                <a:solidFill>
                  <a:schemeClr val="tx1"/>
                </a:solidFill>
                <a:latin typeface="+mn-lt"/>
                <a:ea typeface="+mn-ea"/>
                <a:cs typeface="+mn-cs"/>
              </a:rPr>
              <a:t>et tredje insamlingstillfället gällde from den 1 juli 2008 tom 31 december 2008 </a:t>
            </a:r>
          </a:p>
          <a:p>
            <a:r>
              <a:rPr lang="sv-SE" dirty="0" smtClean="0"/>
              <a:t>B</a:t>
            </a:r>
            <a:r>
              <a:rPr lang="sv-SE" dirty="0" smtClean="0">
                <a:solidFill>
                  <a:schemeClr val="tx1"/>
                </a:solidFill>
                <a:latin typeface="+mn-lt"/>
                <a:ea typeface="+mn-ea"/>
                <a:cs typeface="+mn-cs"/>
              </a:rPr>
              <a:t>ara nya och förändrade beslut skulle rapporteras in</a:t>
            </a:r>
          </a:p>
          <a:p>
            <a:r>
              <a:rPr lang="sv-SE" dirty="0" smtClean="0"/>
              <a:t>Beslutsdatum, verkställighetsdatum och avslutsdatum las till</a:t>
            </a:r>
          </a:p>
          <a:p>
            <a:r>
              <a:rPr lang="sv-SE" dirty="0" smtClean="0">
                <a:solidFill>
                  <a:schemeClr val="tx1"/>
                </a:solidFill>
                <a:latin typeface="+mn-lt"/>
                <a:ea typeface="+mn-ea"/>
                <a:cs typeface="+mn-cs"/>
              </a:rPr>
              <a:t>Hemtjänsten innehåll utökades</a:t>
            </a:r>
          </a:p>
          <a:p>
            <a:r>
              <a:rPr lang="sv-SE" dirty="0" smtClean="0"/>
              <a:t>Tre övriga insatser las till</a:t>
            </a:r>
            <a:endParaRPr lang="sv-SE" dirty="0" smtClean="0">
              <a:solidFill>
                <a:schemeClr val="tx1"/>
              </a:solidFill>
              <a:latin typeface="+mn-lt"/>
              <a:ea typeface="+mn-ea"/>
              <a:cs typeface="+mn-cs"/>
            </a:endParaRPr>
          </a:p>
          <a:p>
            <a:r>
              <a:rPr lang="sv-SE" dirty="0" smtClean="0">
                <a:solidFill>
                  <a:schemeClr val="tx1"/>
                </a:solidFill>
                <a:latin typeface="+mn-lt"/>
                <a:ea typeface="+mn-ea"/>
                <a:cs typeface="+mn-cs"/>
              </a:rPr>
              <a:t>Samma </a:t>
            </a:r>
            <a:r>
              <a:rPr lang="sv-SE" dirty="0" smtClean="0"/>
              <a:t>insamling </a:t>
            </a:r>
            <a:r>
              <a:rPr lang="sv-SE" dirty="0" smtClean="0">
                <a:solidFill>
                  <a:schemeClr val="tx1"/>
                </a:solidFill>
                <a:latin typeface="+mn-lt"/>
                <a:ea typeface="+mn-ea"/>
                <a:cs typeface="+mn-cs"/>
              </a:rPr>
              <a:t>för varje därpå följande halvår</a:t>
            </a:r>
          </a:p>
          <a:p>
            <a:endParaRPr lang="sv-S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r>
              <a:rPr lang="sv-SE" dirty="0" smtClean="0"/>
              <a:t>Matchning</a:t>
            </a:r>
            <a:endParaRPr lang="sv-SE" dirty="0"/>
          </a:p>
        </p:txBody>
      </p:sp>
      <p:sp>
        <p:nvSpPr>
          <p:cNvPr id="3" name="Platshållare för innehåll 2"/>
          <p:cNvSpPr>
            <a:spLocks noGrp="1"/>
          </p:cNvSpPr>
          <p:nvPr>
            <p:ph idx="1"/>
          </p:nvPr>
        </p:nvSpPr>
        <p:spPr/>
        <p:txBody>
          <a:bodyPr/>
          <a:lstStyle/>
          <a:p>
            <a:r>
              <a:rPr lang="sv-SE" dirty="0" smtClean="0">
                <a:solidFill>
                  <a:schemeClr val="tx1"/>
                </a:solidFill>
                <a:latin typeface="+mn-lt"/>
                <a:ea typeface="+mn-ea"/>
                <a:cs typeface="+mn-cs"/>
              </a:rPr>
              <a:t>Basmätning: </a:t>
            </a:r>
            <a:r>
              <a:rPr lang="sv-SE" dirty="0" smtClean="0"/>
              <a:t>t</a:t>
            </a:r>
            <a:r>
              <a:rPr lang="sv-SE" dirty="0" smtClean="0">
                <a:solidFill>
                  <a:schemeClr val="tx1"/>
                </a:solidFill>
                <a:latin typeface="+mn-lt"/>
                <a:ea typeface="+mn-ea"/>
                <a:cs typeface="+mn-cs"/>
              </a:rPr>
              <a:t>otalmätningen den 30 juni 2008</a:t>
            </a:r>
          </a:p>
          <a:p>
            <a:r>
              <a:rPr lang="sv-SE" dirty="0" smtClean="0">
                <a:solidFill>
                  <a:schemeClr val="tx1"/>
                </a:solidFill>
                <a:latin typeface="+mn-lt"/>
                <a:ea typeface="+mn-ea"/>
                <a:cs typeface="+mn-cs"/>
              </a:rPr>
              <a:t>Uppdatering: nya och förändrade beslut</a:t>
            </a:r>
            <a:r>
              <a:rPr lang="sv-SE" dirty="0" smtClean="0"/>
              <a:t> för andra halvåret 2008</a:t>
            </a:r>
            <a:endParaRPr lang="sv-SE" dirty="0" smtClean="0">
              <a:solidFill>
                <a:schemeClr val="tx1"/>
              </a:solidFill>
              <a:latin typeface="+mn-lt"/>
              <a:ea typeface="+mn-ea"/>
              <a:cs typeface="+mn-cs"/>
            </a:endParaRPr>
          </a:p>
          <a:p>
            <a:r>
              <a:rPr lang="sv-SE" dirty="0" smtClean="0">
                <a:solidFill>
                  <a:schemeClr val="tx1"/>
                </a:solidFill>
                <a:latin typeface="+mn-lt"/>
                <a:ea typeface="+mn-ea"/>
                <a:cs typeface="+mn-cs"/>
              </a:rPr>
              <a:t>Omstrukturering inför matchning </a:t>
            </a:r>
          </a:p>
          <a:p>
            <a:r>
              <a:rPr lang="sv-SE" dirty="0" smtClean="0">
                <a:solidFill>
                  <a:schemeClr val="tx1"/>
                </a:solidFill>
                <a:latin typeface="+mn-lt"/>
                <a:ea typeface="+mn-ea"/>
                <a:cs typeface="+mn-cs"/>
              </a:rPr>
              <a:t>Matchning m.a.p. personnummer, kommun, beslutstyp</a:t>
            </a:r>
          </a:p>
          <a:p>
            <a:r>
              <a:rPr lang="sv-SE" dirty="0" smtClean="0"/>
              <a:t>Beslutsdatum utnyttjades för att särskilja beslut som borde matcha basmätningen</a:t>
            </a:r>
            <a:endParaRPr lang="sv-S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smtClean="0"/>
              <a:t>G</a:t>
            </a:r>
            <a:r>
              <a:rPr lang="sv-SE" dirty="0" smtClean="0">
                <a:solidFill>
                  <a:schemeClr val="tx1"/>
                </a:solidFill>
                <a:latin typeface="+mn-lt"/>
                <a:ea typeface="+mn-ea"/>
                <a:cs typeface="+mn-cs"/>
              </a:rPr>
              <a:t>rund för officiella statistiken, forskaruttag, …</a:t>
            </a:r>
          </a:p>
          <a:p>
            <a:r>
              <a:rPr lang="sv-SE" dirty="0" smtClean="0"/>
              <a:t>Ä</a:t>
            </a:r>
            <a:r>
              <a:rPr lang="sv-SE" dirty="0" smtClean="0">
                <a:solidFill>
                  <a:schemeClr val="tx1"/>
                </a:solidFill>
                <a:latin typeface="+mn-lt"/>
                <a:ea typeface="+mn-ea"/>
                <a:cs typeface="+mn-cs"/>
              </a:rPr>
              <a:t>ven insatser med kort varaktighet</a:t>
            </a:r>
          </a:p>
          <a:p>
            <a:r>
              <a:rPr lang="da-DK" dirty="0" smtClean="0"/>
              <a:t>B</a:t>
            </a:r>
            <a:r>
              <a:rPr lang="da-DK" dirty="0" smtClean="0">
                <a:solidFill>
                  <a:schemeClr val="tx1"/>
                </a:solidFill>
                <a:latin typeface="+mn-lt"/>
                <a:ea typeface="+mn-ea"/>
                <a:cs typeface="+mn-cs"/>
              </a:rPr>
              <a:t>esluts- </a:t>
            </a:r>
            <a:r>
              <a:rPr lang="da-DK" smtClean="0">
                <a:solidFill>
                  <a:schemeClr val="tx1"/>
                </a:solidFill>
                <a:latin typeface="+mn-lt"/>
                <a:ea typeface="+mn-ea"/>
                <a:cs typeface="+mn-cs"/>
              </a:rPr>
              <a:t>och </a:t>
            </a:r>
            <a:r>
              <a:rPr lang="da-DK" smtClean="0">
                <a:solidFill>
                  <a:schemeClr val="tx1"/>
                </a:solidFill>
                <a:latin typeface="+mn-lt"/>
                <a:ea typeface="+mn-ea"/>
                <a:cs typeface="+mn-cs"/>
              </a:rPr>
              <a:t>verkställighetsdatum </a:t>
            </a:r>
            <a:r>
              <a:rPr lang="da-DK" dirty="0" smtClean="0">
                <a:solidFill>
                  <a:schemeClr val="tx1"/>
                </a:solidFill>
                <a:latin typeface="+mn-lt"/>
                <a:ea typeface="+mn-ea"/>
                <a:cs typeface="+mn-cs"/>
              </a:rPr>
              <a:t>samlas in</a:t>
            </a:r>
            <a:endParaRPr lang="sv-SE" dirty="0" smtClean="0">
              <a:solidFill>
                <a:schemeClr val="tx1"/>
              </a:solidFill>
              <a:latin typeface="+mn-lt"/>
              <a:ea typeface="+mn-ea"/>
              <a:cs typeface="+mn-cs"/>
            </a:endParaRPr>
          </a:p>
          <a:p>
            <a:r>
              <a:rPr lang="da-DK" dirty="0" smtClean="0"/>
              <a:t>M</a:t>
            </a:r>
            <a:r>
              <a:rPr lang="da-DK" dirty="0" smtClean="0">
                <a:solidFill>
                  <a:schemeClr val="tx1"/>
                </a:solidFill>
                <a:latin typeface="+mn-lt"/>
                <a:ea typeface="+mn-ea"/>
                <a:cs typeface="+mn-cs"/>
              </a:rPr>
              <a:t>öjlighet att redovisa både antal personer med beslut om insats och antal personer med pågående insats</a:t>
            </a:r>
          </a:p>
          <a:p>
            <a:r>
              <a:rPr lang="da-DK" dirty="0" smtClean="0">
                <a:solidFill>
                  <a:schemeClr val="tx1"/>
                </a:solidFill>
                <a:latin typeface="+mn-lt"/>
                <a:ea typeface="+mn-ea"/>
                <a:cs typeface="+mn-cs"/>
              </a:rPr>
              <a:t>Redovisningen kan göras för ett visst datum eller för en viss tidsperiod.</a:t>
            </a:r>
            <a:endParaRPr lang="sv-SE" dirty="0" smtClean="0">
              <a:solidFill>
                <a:schemeClr val="tx1"/>
              </a:solidFill>
              <a:latin typeface="+mn-lt"/>
              <a:ea typeface="+mn-ea"/>
              <a:cs typeface="+mn-cs"/>
            </a:endParaRPr>
          </a:p>
          <a:p>
            <a:endParaRPr lang="sv-SE" dirty="0"/>
          </a:p>
        </p:txBody>
      </p:sp>
      <p:sp>
        <p:nvSpPr>
          <p:cNvPr id="2" name="Rubrik 1"/>
          <p:cNvSpPr>
            <a:spLocks noGrp="1"/>
          </p:cNvSpPr>
          <p:nvPr>
            <p:ph type="title"/>
          </p:nvPr>
        </p:nvSpPr>
        <p:spPr/>
        <p:txBody>
          <a:bodyPr/>
          <a:lstStyle/>
          <a:p>
            <a:r>
              <a:rPr lang="sv-SE" dirty="0" smtClean="0"/>
              <a:t>Register</a:t>
            </a:r>
            <a:br>
              <a:rPr lang="sv-SE" dirty="0" smtClean="0"/>
            </a:br>
            <a:r>
              <a:rPr lang="sv-SE" sz="3200" dirty="0" smtClean="0"/>
              <a:t>Beslutsregister (inte individregister)</a:t>
            </a:r>
            <a:endParaRPr lang="sv-SE"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7"/>
          <p:cNvPicPr>
            <a:picLocks noChangeAspect="1" noChangeArrowheads="1"/>
          </p:cNvPicPr>
          <p:nvPr/>
        </p:nvPicPr>
        <p:blipFill>
          <a:blip r:embed="rId3" cstate="print"/>
          <a:srcRect t="11009" b="14684"/>
          <a:stretch>
            <a:fillRect/>
          </a:stretch>
        </p:blipFill>
        <p:spPr bwMode="auto">
          <a:xfrm>
            <a:off x="452406" y="1357298"/>
            <a:ext cx="8330678" cy="5112000"/>
          </a:xfrm>
          <a:prstGeom prst="rect">
            <a:avLst/>
          </a:prstGeom>
          <a:noFill/>
          <a:ln w="9525">
            <a:noFill/>
            <a:miter lim="800000"/>
            <a:headEnd/>
            <a:tailEnd/>
          </a:ln>
        </p:spPr>
      </p:pic>
      <p:sp>
        <p:nvSpPr>
          <p:cNvPr id="4" name="Rubrik 3"/>
          <p:cNvSpPr>
            <a:spLocks noGrp="1"/>
          </p:cNvSpPr>
          <p:nvPr>
            <p:ph type="title"/>
          </p:nvPr>
        </p:nvSpPr>
        <p:spPr/>
        <p:txBody>
          <a:bodyPr/>
          <a:lstStyle/>
          <a:p>
            <a:r>
              <a:rPr lang="sv-SE" dirty="0" smtClean="0"/>
              <a:t>Ex. flöden per halvår</a:t>
            </a:r>
            <a:br>
              <a:rPr lang="sv-SE" dirty="0" smtClean="0"/>
            </a:br>
            <a:r>
              <a:rPr lang="sv-SE" sz="3200" dirty="0" smtClean="0"/>
              <a:t>från punktmätningarna</a:t>
            </a:r>
            <a:endParaRPr lang="sv-SE"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433048" cy="720080"/>
          </a:xfrm>
        </p:spPr>
        <p:txBody>
          <a:bodyPr/>
          <a:lstStyle/>
          <a:p>
            <a:r>
              <a:rPr lang="sv-SE" dirty="0" smtClean="0"/>
              <a:t>Problem</a:t>
            </a:r>
            <a:endParaRPr lang="sv-SE" dirty="0"/>
          </a:p>
        </p:txBody>
      </p:sp>
      <p:sp>
        <p:nvSpPr>
          <p:cNvPr id="3" name="Platshållare för innehåll 2"/>
          <p:cNvSpPr>
            <a:spLocks noGrp="1"/>
          </p:cNvSpPr>
          <p:nvPr>
            <p:ph idx="1"/>
          </p:nvPr>
        </p:nvSpPr>
        <p:spPr>
          <a:xfrm>
            <a:off x="762000" y="1600200"/>
            <a:ext cx="8655496" cy="1612776"/>
          </a:xfrm>
        </p:spPr>
        <p:txBody>
          <a:bodyPr/>
          <a:lstStyle/>
          <a:p>
            <a:r>
              <a:rPr lang="sv-SE" dirty="0" smtClean="0"/>
              <a:t>Olika blanketter</a:t>
            </a:r>
          </a:p>
          <a:p>
            <a:r>
              <a:rPr lang="sv-SE" dirty="0" smtClean="0"/>
              <a:t>Hemtjänstens omfattning:</a:t>
            </a:r>
          </a:p>
          <a:p>
            <a:pPr lvl="1"/>
            <a:r>
              <a:rPr lang="sv-SE" dirty="0" smtClean="0"/>
              <a:t>Trygghetslarm och annan insats saknas i basmätningen</a:t>
            </a:r>
          </a:p>
          <a:p>
            <a:endParaRPr lang="sv-SE" dirty="0"/>
          </a:p>
        </p:txBody>
      </p:sp>
      <p:pic>
        <p:nvPicPr>
          <p:cNvPr id="28676" name="Picture 4"/>
          <p:cNvPicPr>
            <a:picLocks noChangeAspect="1" noChangeArrowheads="1"/>
          </p:cNvPicPr>
          <p:nvPr/>
        </p:nvPicPr>
        <p:blipFill>
          <a:blip r:embed="rId2" cstate="print"/>
          <a:srcRect b="12500"/>
          <a:stretch>
            <a:fillRect/>
          </a:stretch>
        </p:blipFill>
        <p:spPr bwMode="auto">
          <a:xfrm>
            <a:off x="920552" y="3356992"/>
            <a:ext cx="7936882" cy="20162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r>
              <a:rPr lang="sv-SE" dirty="0" smtClean="0"/>
              <a:t>Problem, forts.</a:t>
            </a:r>
            <a:endParaRPr lang="sv-SE" dirty="0"/>
          </a:p>
        </p:txBody>
      </p:sp>
      <p:sp>
        <p:nvSpPr>
          <p:cNvPr id="3" name="Platshållare för innehåll 2"/>
          <p:cNvSpPr>
            <a:spLocks noGrp="1"/>
          </p:cNvSpPr>
          <p:nvPr>
            <p:ph idx="1"/>
          </p:nvPr>
        </p:nvSpPr>
        <p:spPr>
          <a:xfrm>
            <a:off x="762000" y="1600200"/>
            <a:ext cx="8401050" cy="1324744"/>
          </a:xfrm>
        </p:spPr>
        <p:txBody>
          <a:bodyPr/>
          <a:lstStyle/>
          <a:p>
            <a:r>
              <a:rPr lang="sv-SE" dirty="0" smtClean="0"/>
              <a:t>Övriga insatser omfattning (utanför hemtjänst)</a:t>
            </a:r>
          </a:p>
          <a:p>
            <a:pPr lvl="1"/>
            <a:r>
              <a:rPr lang="sv-SE" dirty="0" smtClean="0"/>
              <a:t>Ledsagning, anhörigavlösning och matdistribution saknas i basmätningen</a:t>
            </a:r>
            <a:endParaRPr lang="sv-SE" dirty="0"/>
          </a:p>
        </p:txBody>
      </p:sp>
      <p:pic>
        <p:nvPicPr>
          <p:cNvPr id="29698" name="Picture 2"/>
          <p:cNvPicPr>
            <a:picLocks noChangeAspect="1" noChangeArrowheads="1"/>
          </p:cNvPicPr>
          <p:nvPr/>
        </p:nvPicPr>
        <p:blipFill>
          <a:blip r:embed="rId2" cstate="print"/>
          <a:srcRect b="8258"/>
          <a:stretch>
            <a:fillRect/>
          </a:stretch>
        </p:blipFill>
        <p:spPr bwMode="auto">
          <a:xfrm>
            <a:off x="992560" y="3068960"/>
            <a:ext cx="7802123" cy="2304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r>
              <a:rPr lang="sv-SE" dirty="0" smtClean="0"/>
              <a:t>Problem, forts.</a:t>
            </a:r>
            <a:endParaRPr lang="sv-SE" dirty="0"/>
          </a:p>
        </p:txBody>
      </p:sp>
      <p:sp>
        <p:nvSpPr>
          <p:cNvPr id="3" name="Platshållare för innehåll 2"/>
          <p:cNvSpPr>
            <a:spLocks noGrp="1"/>
          </p:cNvSpPr>
          <p:nvPr>
            <p:ph idx="1"/>
          </p:nvPr>
        </p:nvSpPr>
        <p:spPr/>
        <p:txBody>
          <a:bodyPr/>
          <a:lstStyle/>
          <a:p>
            <a:r>
              <a:rPr lang="da-DK" dirty="0" smtClean="0"/>
              <a:t>A</a:t>
            </a:r>
            <a:r>
              <a:rPr lang="da-DK" dirty="0" smtClean="0">
                <a:solidFill>
                  <a:schemeClr val="tx1"/>
                </a:solidFill>
                <a:latin typeface="+mn-lt"/>
                <a:ea typeface="+mn-ea"/>
                <a:cs typeface="+mn-cs"/>
              </a:rPr>
              <a:t>ntal personer med pågående hemtjänst i ordinärt boende</a:t>
            </a:r>
            <a:r>
              <a:rPr lang="da-DK" dirty="0" smtClean="0"/>
              <a:t>?</a:t>
            </a:r>
            <a:endParaRPr lang="da-DK" dirty="0" smtClean="0">
              <a:solidFill>
                <a:schemeClr val="tx1"/>
              </a:solidFill>
              <a:latin typeface="+mn-lt"/>
              <a:ea typeface="+mn-ea"/>
              <a:cs typeface="+mn-cs"/>
            </a:endParaRPr>
          </a:p>
          <a:p>
            <a:r>
              <a:rPr lang="da-DK" dirty="0" smtClean="0">
                <a:solidFill>
                  <a:schemeClr val="tx1"/>
                </a:solidFill>
                <a:latin typeface="+mn-lt"/>
                <a:ea typeface="+mn-ea"/>
                <a:cs typeface="+mn-cs"/>
              </a:rPr>
              <a:t>Bor i ordinärt boende, </a:t>
            </a:r>
            <a:r>
              <a:rPr lang="da-DK" i="1" dirty="0" smtClean="0">
                <a:solidFill>
                  <a:schemeClr val="tx1"/>
                </a:solidFill>
                <a:latin typeface="+mn-lt"/>
                <a:ea typeface="+mn-ea"/>
                <a:cs typeface="+mn-cs"/>
              </a:rPr>
              <a:t>har beslut </a:t>
            </a:r>
            <a:r>
              <a:rPr lang="da-DK" dirty="0" smtClean="0">
                <a:solidFill>
                  <a:schemeClr val="tx1"/>
                </a:solidFill>
                <a:latin typeface="+mn-lt"/>
                <a:ea typeface="+mn-ea"/>
                <a:cs typeface="+mn-cs"/>
              </a:rPr>
              <a:t>om hemtjänst </a:t>
            </a:r>
          </a:p>
          <a:p>
            <a:r>
              <a:rPr lang="da-DK" dirty="0" smtClean="0">
                <a:solidFill>
                  <a:schemeClr val="tx1"/>
                </a:solidFill>
                <a:latin typeface="+mn-lt"/>
                <a:ea typeface="+mn-ea"/>
                <a:cs typeface="+mn-cs"/>
              </a:rPr>
              <a:t>Hemtjänsten </a:t>
            </a:r>
            <a:r>
              <a:rPr lang="da-DK" i="1" dirty="0" smtClean="0">
                <a:solidFill>
                  <a:schemeClr val="tx1"/>
                </a:solidFill>
                <a:latin typeface="+mn-lt"/>
                <a:ea typeface="+mn-ea"/>
                <a:cs typeface="+mn-cs"/>
              </a:rPr>
              <a:t>verkställs</a:t>
            </a:r>
            <a:r>
              <a:rPr lang="da-DK" dirty="0" smtClean="0">
                <a:solidFill>
                  <a:schemeClr val="tx1"/>
                </a:solidFill>
                <a:latin typeface="+mn-lt"/>
                <a:ea typeface="+mn-ea"/>
                <a:cs typeface="+mn-cs"/>
              </a:rPr>
              <a:t> i särskilt boende</a:t>
            </a:r>
          </a:p>
          <a:p>
            <a:r>
              <a:rPr lang="da-DK" dirty="0" smtClean="0"/>
              <a:t>R</a:t>
            </a:r>
            <a:r>
              <a:rPr lang="da-DK" dirty="0" smtClean="0">
                <a:solidFill>
                  <a:schemeClr val="tx1"/>
                </a:solidFill>
                <a:latin typeface="+mn-lt"/>
                <a:ea typeface="+mn-ea"/>
                <a:cs typeface="+mn-cs"/>
              </a:rPr>
              <a:t>äknas felaktigt som hemtjänst i ordinärt boende</a:t>
            </a:r>
          </a:p>
          <a:p>
            <a:r>
              <a:rPr lang="da-DK" dirty="0" smtClean="0"/>
              <a:t>G</a:t>
            </a:r>
            <a:r>
              <a:rPr lang="da-DK" dirty="0" smtClean="0">
                <a:solidFill>
                  <a:schemeClr val="tx1"/>
                </a:solidFill>
                <a:latin typeface="+mn-lt"/>
                <a:ea typeface="+mn-ea"/>
                <a:cs typeface="+mn-cs"/>
              </a:rPr>
              <a:t>äller relativt många äldre personer i registret</a:t>
            </a:r>
          </a:p>
          <a:p>
            <a:r>
              <a:rPr lang="da-DK" dirty="0" smtClean="0">
                <a:solidFill>
                  <a:schemeClr val="tx1"/>
                </a:solidFill>
                <a:latin typeface="+mn-lt"/>
                <a:ea typeface="+mn-ea"/>
                <a:cs typeface="+mn-cs"/>
              </a:rPr>
              <a:t>Socialstyrelsen samlar inte in boendeform vid verkställighetsdatum utan bara vid beslutsdatum</a:t>
            </a:r>
            <a:endParaRPr lang="sv-SE" dirty="0" smtClean="0">
              <a:solidFill>
                <a:schemeClr val="tx1"/>
              </a:solidFill>
              <a:latin typeface="+mn-lt"/>
              <a:ea typeface="+mn-ea"/>
              <a:cs typeface="+mn-cs"/>
            </a:endParaRPr>
          </a:p>
          <a:p>
            <a:endParaRPr lang="sv-S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1926167" y="1614489"/>
          <a:ext cx="6053667" cy="3629025"/>
        </p:xfrm>
        <a:graphic>
          <a:graphicData uri="http://schemas.openxmlformats.org/drawingml/2006/table">
            <a:tbl>
              <a:tblPr/>
              <a:tblGrid>
                <a:gridCol w="2121370"/>
                <a:gridCol w="745067"/>
                <a:gridCol w="817504"/>
                <a:gridCol w="310444"/>
                <a:gridCol w="124178"/>
                <a:gridCol w="838200"/>
                <a:gridCol w="807156"/>
                <a:gridCol w="289748"/>
              </a:tblGrid>
              <a:tr h="190500">
                <a:tc gridSpan="7">
                  <a:txBody>
                    <a:bodyPr/>
                    <a:lstStyle/>
                    <a:p>
                      <a:pPr algn="l" fontAlgn="b"/>
                      <a:r>
                        <a:rPr lang="sv-SE" sz="1000" b="1" i="0" u="none" strike="noStrike" dirty="0">
                          <a:solidFill>
                            <a:srgbClr val="000000"/>
                          </a:solidFill>
                          <a:latin typeface="MS Sans Serif"/>
                        </a:rPr>
                        <a:t>Kontroll av statistik om äldre- och handikappomsorg, första halvåret 2009</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Grums</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Kommunnr:</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1764</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gridSpan="6">
                  <a:txBody>
                    <a:bodyPr/>
                    <a:lstStyle/>
                    <a:p>
                      <a:pPr algn="l" fontAlgn="t"/>
                      <a:r>
                        <a:rPr lang="sv-SE" sz="1000" b="1" i="0" u="none" strike="noStrike" dirty="0">
                          <a:solidFill>
                            <a:srgbClr val="000000"/>
                          </a:solidFill>
                          <a:latin typeface="MS Sans Serif"/>
                        </a:rPr>
                        <a:t>Antal personer med </a:t>
                      </a:r>
                      <a:r>
                        <a:rPr lang="sv-SE" sz="1000" b="1" i="0" u="sng" strike="noStrike" dirty="0">
                          <a:solidFill>
                            <a:srgbClr val="000000"/>
                          </a:solidFill>
                          <a:latin typeface="MS Sans Serif"/>
                        </a:rPr>
                        <a:t>pågående</a:t>
                      </a:r>
                      <a:r>
                        <a:rPr lang="sv-SE" sz="1000" b="1" i="0" u="none" strike="noStrike" dirty="0">
                          <a:solidFill>
                            <a:srgbClr val="000000"/>
                          </a:solidFill>
                          <a:latin typeface="MS Sans Serif"/>
                        </a:rPr>
                        <a:t> insats enligt 4 kap. 1 § SoL</a:t>
                      </a:r>
                    </a:p>
                  </a:txBody>
                  <a:tcPr marL="10319" marR="10319"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r>
                        <a:rPr lang="sv-SE" sz="1000" b="1" i="0" u="none" strike="noStrike" dirty="0">
                          <a:solidFill>
                            <a:srgbClr val="000000"/>
                          </a:solidFill>
                          <a:latin typeface="MS Sans Serif"/>
                        </a:rPr>
                        <a:t>0-64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000" b="1" i="0" u="none" strike="noStrike" dirty="0">
                        <a:solidFill>
                          <a:srgbClr val="000000"/>
                        </a:solidFill>
                        <a:latin typeface="MS Sans Serif"/>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sv-SE" sz="1000" b="1" i="0" u="none" strike="noStrike" dirty="0">
                          <a:solidFill>
                            <a:srgbClr val="000000"/>
                          </a:solidFill>
                          <a:latin typeface="MS Sans Serif"/>
                        </a:rPr>
                        <a:t>65-w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r>
              <a:tr h="190500">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 </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0500">
                <a:tc>
                  <a:txBody>
                    <a:bodyPr/>
                    <a:lstStyle/>
                    <a:p>
                      <a:pPr algn="l" fontAlgn="b"/>
                      <a:r>
                        <a:rPr lang="sv-SE" sz="1100" b="0" i="0" u="none" strike="noStrike" dirty="0">
                          <a:solidFill>
                            <a:srgbClr val="000000"/>
                          </a:solidFill>
                          <a:latin typeface="Calibri"/>
                        </a:rPr>
                        <a:t>Särskilt boende</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122</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r" fontAlgn="b"/>
                      <a:r>
                        <a:rPr lang="sv-SE" sz="1100" b="0" i="0" u="none" strike="noStrike" dirty="0">
                          <a:solidFill>
                            <a:srgbClr val="000000"/>
                          </a:solidFill>
                          <a:latin typeface="Calibri"/>
                        </a:rPr>
                        <a:t>104</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18</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r>
              <a:tr h="190500">
                <a:tc>
                  <a:txBody>
                    <a:bodyPr/>
                    <a:lstStyle/>
                    <a:p>
                      <a:pPr algn="l" fontAlgn="b"/>
                      <a:r>
                        <a:rPr lang="sv-SE" sz="1100" b="0" i="0" u="none" strike="noStrike" dirty="0">
                          <a:solidFill>
                            <a:srgbClr val="000000"/>
                          </a:solidFill>
                          <a:latin typeface="Calibri"/>
                        </a:rPr>
                        <a:t>Hemtjänst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13</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12</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153</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150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3</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Trygghetslarm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12</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12</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150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147</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3</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Boendestöd</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7</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6</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Dagverksamhet</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13</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13</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Korttidsvård/korttidsboende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26</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24</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2</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Kontaktperson/kontaktfamilj</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10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36</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-26</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r>
              <a:tr h="190500">
                <a:tc gridSpan="8">
                  <a:txBody>
                    <a:bodyPr/>
                    <a:lstStyle/>
                    <a:p>
                      <a:pPr algn="l" fontAlgn="b"/>
                      <a:r>
                        <a:rPr lang="sv-SE" sz="1100" b="0" i="0" u="none" strike="noStrike" dirty="0">
                          <a:solidFill>
                            <a:srgbClr val="000000"/>
                          </a:solidFill>
                          <a:latin typeface="Calibri"/>
                        </a:rPr>
                        <a:t>x = Om antalet personer som har viss insats är 1, 2 eller 3 har värdet ersatts med x i tabellen</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200025">
                <a:tc gridSpan="6">
                  <a:txBody>
                    <a:bodyPr/>
                    <a:lstStyle/>
                    <a:p>
                      <a:pPr algn="l" fontAlgn="b"/>
                      <a:r>
                        <a:rPr lang="sv-SE" sz="1200" b="1" i="1" u="none" strike="noStrike" dirty="0">
                          <a:solidFill>
                            <a:srgbClr val="000000"/>
                          </a:solidFill>
                          <a:latin typeface="Calibri"/>
                        </a:rPr>
                        <a:t>Svar från kommunen: För många i särskilt boende, har bara 102 platser</a:t>
                      </a:r>
                    </a:p>
                  </a:txBody>
                  <a:tcPr marL="10319" marR="10319" marT="9525" marB="0" anchor="b">
                    <a:lnL>
                      <a:noFill/>
                    </a:lnL>
                    <a:lnR>
                      <a:noFill/>
                    </a:lnR>
                    <a:lnT>
                      <a:noFill/>
                    </a:lnT>
                    <a:lnB>
                      <a:noFill/>
                    </a:lnB>
                    <a:solidFill>
                      <a:srgbClr val="FFFF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bl>
          </a:graphicData>
        </a:graphic>
      </p:graphicFrame>
      <p:sp>
        <p:nvSpPr>
          <p:cNvPr id="6" name="Rubrik 5"/>
          <p:cNvSpPr>
            <a:spLocks noGrp="1"/>
          </p:cNvSpPr>
          <p:nvPr>
            <p:ph type="title"/>
          </p:nvPr>
        </p:nvSpPr>
        <p:spPr/>
        <p:txBody>
          <a:bodyPr/>
          <a:lstStyle/>
          <a:p>
            <a:r>
              <a:rPr lang="sv-SE" dirty="0" smtClean="0"/>
              <a:t>Återkontakt kommun</a:t>
            </a:r>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44488" y="548680"/>
            <a:ext cx="9561512" cy="1224136"/>
          </a:xfrm>
        </p:spPr>
        <p:txBody>
          <a:bodyPr/>
          <a:lstStyle/>
          <a:p>
            <a:pPr>
              <a:defRPr/>
            </a:pPr>
            <a:r>
              <a:rPr lang="sv-SE" sz="3200" dirty="0" smtClean="0"/>
              <a:t>Officiell statistik över insatser till äldre personer och personer med funktionsnedsättning</a:t>
            </a:r>
            <a:r>
              <a:rPr lang="sv-SE" sz="2800" dirty="0" smtClean="0"/>
              <a:t/>
            </a:r>
            <a:br>
              <a:rPr lang="sv-SE" sz="2800" dirty="0" smtClean="0"/>
            </a:br>
            <a:endParaRPr lang="sv-SE" sz="2800" dirty="0" smtClean="0"/>
          </a:p>
        </p:txBody>
      </p:sp>
      <p:sp>
        <p:nvSpPr>
          <p:cNvPr id="3075" name="Rectangle 3"/>
          <p:cNvSpPr>
            <a:spLocks noGrp="1" noChangeArrowheads="1"/>
          </p:cNvSpPr>
          <p:nvPr>
            <p:ph type="body" idx="1"/>
          </p:nvPr>
        </p:nvSpPr>
        <p:spPr>
          <a:xfrm>
            <a:off x="762000" y="2000250"/>
            <a:ext cx="8401050" cy="4000500"/>
          </a:xfrm>
        </p:spPr>
        <p:txBody>
          <a:bodyPr/>
          <a:lstStyle/>
          <a:p>
            <a:r>
              <a:rPr lang="sv-SE" sz="2400" dirty="0" smtClean="0"/>
              <a:t>Vård- och omsorgsinsatser enligt socialtjänstlagen, SoL</a:t>
            </a:r>
          </a:p>
          <a:p>
            <a:pPr lvl="1">
              <a:buFont typeface="Arial" charset="0"/>
              <a:buChar char="•"/>
            </a:pPr>
            <a:r>
              <a:rPr lang="sv-SE" dirty="0" smtClean="0"/>
              <a:t>&gt; 65 år   äldre  </a:t>
            </a:r>
          </a:p>
          <a:p>
            <a:pPr lvl="1">
              <a:buFont typeface="Arial" charset="0"/>
              <a:buChar char="•"/>
            </a:pPr>
            <a:r>
              <a:rPr lang="sv-SE" dirty="0" smtClean="0"/>
              <a:t>&lt; 65 år person med funktionsnedsättning</a:t>
            </a:r>
          </a:p>
          <a:p>
            <a:r>
              <a:rPr lang="sv-SE" sz="2400" dirty="0" smtClean="0"/>
              <a:t>Insatser </a:t>
            </a:r>
            <a:r>
              <a:rPr lang="sv-SE" sz="2400" dirty="0" smtClean="0"/>
              <a:t>enligt lagen om stöd och service till vissa </a:t>
            </a:r>
            <a:r>
              <a:rPr lang="sv-SE" sz="2400" dirty="0" smtClean="0"/>
              <a:t>funktionshindrade, </a:t>
            </a:r>
            <a:r>
              <a:rPr lang="sv-SE" sz="2400" dirty="0" smtClean="0"/>
              <a:t>LSS</a:t>
            </a:r>
          </a:p>
          <a:p>
            <a:r>
              <a:rPr lang="sv-SE" sz="2400" dirty="0" smtClean="0"/>
              <a:t>Kommunal </a:t>
            </a:r>
            <a:r>
              <a:rPr lang="sv-SE" sz="2400" dirty="0" smtClean="0"/>
              <a:t>hemsjukvård enligt </a:t>
            </a:r>
            <a:r>
              <a:rPr lang="sv-SE" sz="2400" dirty="0" smtClean="0"/>
              <a:t>hälso- och sjukvårdslagen</a:t>
            </a:r>
          </a:p>
          <a:p>
            <a:pPr>
              <a:buFontTx/>
              <a:buNone/>
            </a:pPr>
            <a:endParaRPr lang="sv-SE"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1160861" y="1614489"/>
          <a:ext cx="7506943" cy="3629025"/>
        </p:xfrm>
        <a:graphic>
          <a:graphicData uri="http://schemas.openxmlformats.org/drawingml/2006/table">
            <a:tbl>
              <a:tblPr/>
              <a:tblGrid>
                <a:gridCol w="2771794"/>
                <a:gridCol w="923933"/>
                <a:gridCol w="911098"/>
                <a:gridCol w="423469"/>
                <a:gridCol w="192485"/>
                <a:gridCol w="949597"/>
                <a:gridCol w="936764"/>
                <a:gridCol w="397803"/>
              </a:tblGrid>
              <a:tr h="190500">
                <a:tc gridSpan="7">
                  <a:txBody>
                    <a:bodyPr/>
                    <a:lstStyle/>
                    <a:p>
                      <a:pPr algn="l" fontAlgn="b"/>
                      <a:r>
                        <a:rPr lang="sv-SE" sz="1000" b="1" i="0" u="none" strike="noStrike" dirty="0">
                          <a:solidFill>
                            <a:srgbClr val="000000"/>
                          </a:solidFill>
                          <a:latin typeface="MS Sans Serif"/>
                        </a:rPr>
                        <a:t>Kontroll av statistik om äldre- och handikappomsorg, första halvåret 2009</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Mölndal</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Kommunnr:</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1481</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gridSpan="5">
                  <a:txBody>
                    <a:bodyPr/>
                    <a:lstStyle/>
                    <a:p>
                      <a:pPr algn="l" fontAlgn="t"/>
                      <a:r>
                        <a:rPr lang="sv-SE" sz="1000" b="1" i="0" u="none" strike="noStrike" dirty="0">
                          <a:solidFill>
                            <a:srgbClr val="000000"/>
                          </a:solidFill>
                          <a:latin typeface="MS Sans Serif"/>
                        </a:rPr>
                        <a:t>Antal personer med </a:t>
                      </a:r>
                      <a:r>
                        <a:rPr lang="sv-SE" sz="1000" b="1" i="0" u="sng" strike="noStrike" dirty="0">
                          <a:solidFill>
                            <a:srgbClr val="000000"/>
                          </a:solidFill>
                          <a:latin typeface="MS Sans Serif"/>
                        </a:rPr>
                        <a:t>pågående</a:t>
                      </a:r>
                      <a:r>
                        <a:rPr lang="sv-SE" sz="1000" b="1" i="0" u="none" strike="noStrike" dirty="0">
                          <a:solidFill>
                            <a:srgbClr val="000000"/>
                          </a:solidFill>
                          <a:latin typeface="MS Sans Serif"/>
                        </a:rPr>
                        <a:t> insats enligt 4 kap. 1 § SoL</a:t>
                      </a:r>
                    </a:p>
                  </a:txBody>
                  <a:tcPr marL="10319" marR="10319"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r>
                        <a:rPr lang="sv-SE" sz="1000" b="1" i="0" u="none" strike="noStrike" dirty="0">
                          <a:solidFill>
                            <a:srgbClr val="000000"/>
                          </a:solidFill>
                          <a:latin typeface="MS Sans Serif"/>
                        </a:rPr>
                        <a:t>0-64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000" b="1" i="0" u="none" strike="noStrike" dirty="0">
                        <a:solidFill>
                          <a:srgbClr val="000000"/>
                        </a:solidFill>
                        <a:latin typeface="MS Sans Serif"/>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sv-SE" sz="1000" b="1" i="0" u="none" strike="noStrike" dirty="0">
                          <a:solidFill>
                            <a:srgbClr val="000000"/>
                          </a:solidFill>
                          <a:latin typeface="MS Sans Serif"/>
                        </a:rPr>
                        <a:t>65-w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r>
              <a:tr h="190500">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 </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90500">
                <a:tc>
                  <a:txBody>
                    <a:bodyPr/>
                    <a:lstStyle/>
                    <a:p>
                      <a:pPr algn="l" fontAlgn="b"/>
                      <a:r>
                        <a:rPr lang="sv-SE" sz="1100" b="0" i="0" u="none" strike="noStrike" dirty="0">
                          <a:solidFill>
                            <a:srgbClr val="000000"/>
                          </a:solidFill>
                          <a:latin typeface="Calibri"/>
                        </a:rPr>
                        <a:t>Särskilt boende</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22</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r" fontAlgn="b"/>
                      <a:r>
                        <a:rPr lang="sv-SE" sz="1100" b="0" i="0" u="none" strike="noStrike" dirty="0">
                          <a:solidFill>
                            <a:srgbClr val="000000"/>
                          </a:solidFill>
                          <a:latin typeface="Calibri"/>
                        </a:rPr>
                        <a:t>21</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1</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632</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r" fontAlgn="b"/>
                      <a:r>
                        <a:rPr lang="sv-SE" sz="1100" b="0" i="0" u="none" strike="noStrike" dirty="0">
                          <a:solidFill>
                            <a:srgbClr val="000000"/>
                          </a:solidFill>
                          <a:latin typeface="Calibri"/>
                        </a:rPr>
                        <a:t>575</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57</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r>
              <a:tr h="190500">
                <a:tc>
                  <a:txBody>
                    <a:bodyPr/>
                    <a:lstStyle/>
                    <a:p>
                      <a:pPr algn="l" fontAlgn="b"/>
                      <a:r>
                        <a:rPr lang="sv-SE" sz="1100" b="0" i="0" u="none" strike="noStrike" dirty="0">
                          <a:solidFill>
                            <a:srgbClr val="000000"/>
                          </a:solidFill>
                          <a:latin typeface="Calibri"/>
                        </a:rPr>
                        <a:t>Hemtjänst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99</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87</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12</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621</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584</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37</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Trygghetslarm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72</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63</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9</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823</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756</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67</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Boendestöd</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119</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95</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24</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12</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2</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Dagverksamhet</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58</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44</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14</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Korttidsvård/korttidsboende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30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23</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7</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117</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103</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14</a:t>
                      </a:r>
                    </a:p>
                  </a:txBody>
                  <a:tcPr marL="10319" marR="10319" marT="9525" marB="0" anchor="b">
                    <a:lnL>
                      <a:noFill/>
                    </a:lnL>
                    <a:lnR>
                      <a:noFill/>
                    </a:lnR>
                    <a:lnT>
                      <a:noFill/>
                    </a:lnT>
                    <a:lnB>
                      <a:noFill/>
                    </a:lnB>
                    <a:solidFill>
                      <a:srgbClr val="C0C0C0"/>
                    </a:solidFill>
                  </a:tcPr>
                </a:tc>
              </a:tr>
              <a:tr h="190500">
                <a:tc>
                  <a:txBody>
                    <a:bodyPr/>
                    <a:lstStyle/>
                    <a:p>
                      <a:pPr algn="l" fontAlgn="b"/>
                      <a:r>
                        <a:rPr lang="sv-SE" sz="1100" b="0" i="0" u="none" strike="noStrike" dirty="0">
                          <a:solidFill>
                            <a:srgbClr val="000000"/>
                          </a:solidFill>
                          <a:latin typeface="Calibri"/>
                        </a:rPr>
                        <a:t>Kontaktperson/kontaktfamilj</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31</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30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1</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5</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4</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1</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r>
              <a:tr h="190500">
                <a:tc gridSpan="8">
                  <a:txBody>
                    <a:bodyPr/>
                    <a:lstStyle/>
                    <a:p>
                      <a:pPr algn="l" fontAlgn="b"/>
                      <a:r>
                        <a:rPr lang="sv-SE" sz="1100" b="0" i="0" u="none" strike="noStrike" dirty="0">
                          <a:solidFill>
                            <a:srgbClr val="000000"/>
                          </a:solidFill>
                          <a:latin typeface="Calibri"/>
                        </a:rPr>
                        <a:t>x = Om antalet personer som har viss insats är 1, 2 eller 3 har värdet ersatts med x i tabellen</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200025">
                <a:tc gridSpan="5">
                  <a:txBody>
                    <a:bodyPr/>
                    <a:lstStyle/>
                    <a:p>
                      <a:pPr algn="l" fontAlgn="b"/>
                      <a:r>
                        <a:rPr lang="sv-SE" sz="1200" b="1" i="1" u="none" strike="noStrike" dirty="0">
                          <a:solidFill>
                            <a:srgbClr val="000000"/>
                          </a:solidFill>
                          <a:latin typeface="Calibri"/>
                        </a:rPr>
                        <a:t>Svar från kommunen:  Särskilt boende cirka 100 för många</a:t>
                      </a:r>
                    </a:p>
                  </a:txBody>
                  <a:tcPr marL="10319" marR="10319" marT="9525" marB="0" anchor="b">
                    <a:lnL>
                      <a:noFill/>
                    </a:lnL>
                    <a:lnR>
                      <a:noFill/>
                    </a:lnR>
                    <a:lnT>
                      <a:noFill/>
                    </a:lnT>
                    <a:lnB>
                      <a:noFill/>
                    </a:lnB>
                    <a:solidFill>
                      <a:srgbClr val="FFFF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bl>
          </a:graphicData>
        </a:graphic>
      </p:graphicFrame>
      <p:sp>
        <p:nvSpPr>
          <p:cNvPr id="5" name="Rubrik 5"/>
          <p:cNvSpPr>
            <a:spLocks noGrp="1"/>
          </p:cNvSpPr>
          <p:nvPr>
            <p:ph type="title"/>
          </p:nvPr>
        </p:nvSpPr>
        <p:spPr/>
        <p:txBody>
          <a:bodyPr/>
          <a:lstStyle/>
          <a:p>
            <a:r>
              <a:rPr lang="sv-SE" dirty="0" smtClean="0"/>
              <a:t>Återkontakt kommun</a:t>
            </a:r>
            <a:endParaRPr lang="sv-S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nvGraphicFramePr>
        <p:xfrm>
          <a:off x="1761067" y="1614489"/>
          <a:ext cx="6383866" cy="3629025"/>
        </p:xfrm>
        <a:graphic>
          <a:graphicData uri="http://schemas.openxmlformats.org/drawingml/2006/table">
            <a:tbl>
              <a:tblPr/>
              <a:tblGrid>
                <a:gridCol w="2095835"/>
                <a:gridCol w="733027"/>
                <a:gridCol w="743351"/>
                <a:gridCol w="258107"/>
                <a:gridCol w="103243"/>
                <a:gridCol w="712377"/>
                <a:gridCol w="774323"/>
                <a:gridCol w="302847"/>
                <a:gridCol w="660756"/>
              </a:tblGrid>
              <a:tr h="190500">
                <a:tc gridSpan="7">
                  <a:txBody>
                    <a:bodyPr/>
                    <a:lstStyle/>
                    <a:p>
                      <a:pPr algn="l" fontAlgn="b"/>
                      <a:r>
                        <a:rPr lang="sv-SE" sz="1000" b="1" i="0" u="none" strike="noStrike" dirty="0">
                          <a:solidFill>
                            <a:srgbClr val="000000"/>
                          </a:solidFill>
                          <a:latin typeface="MS Sans Serif"/>
                        </a:rPr>
                        <a:t>Kontroll av statistik om äldre- och handikappomsorg, första halvåret 2009</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Alingsås</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Kommunnr:</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1489</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000" b="1" i="0" u="none" strike="noStrike" dirty="0">
                        <a:solidFill>
                          <a:srgbClr val="000000"/>
                        </a:solidFill>
                        <a:latin typeface="MS Sans Serif"/>
                      </a:endParaRPr>
                    </a:p>
                  </a:txBody>
                  <a:tcPr marL="10319" marR="10319" marT="9525" marB="0" anchor="b">
                    <a:lnL>
                      <a:noFill/>
                    </a:lnL>
                    <a:lnR>
                      <a:noFill/>
                    </a:lnR>
                    <a:lnT>
                      <a:noFill/>
                    </a:lnT>
                    <a:lnB>
                      <a:noFill/>
                    </a:lnB>
                  </a:tcPr>
                </a:tc>
                <a:tc>
                  <a:txBody>
                    <a:bodyPr/>
                    <a:lstStyle/>
                    <a:p>
                      <a:pPr algn="l" fontAlgn="b"/>
                      <a:endParaRPr lang="sv-SE" sz="1000" b="1" i="0" u="none" strike="noStrike" dirty="0">
                        <a:solidFill>
                          <a:srgbClr val="000000"/>
                        </a:solidFill>
                        <a:latin typeface="MS Sans Serif"/>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gridSpan="6">
                  <a:txBody>
                    <a:bodyPr/>
                    <a:lstStyle/>
                    <a:p>
                      <a:pPr algn="l" fontAlgn="t"/>
                      <a:r>
                        <a:rPr lang="sv-SE" sz="1000" b="1" i="0" u="none" strike="noStrike" dirty="0">
                          <a:solidFill>
                            <a:srgbClr val="000000"/>
                          </a:solidFill>
                          <a:latin typeface="MS Sans Serif"/>
                        </a:rPr>
                        <a:t>Antal personer med </a:t>
                      </a:r>
                      <a:r>
                        <a:rPr lang="sv-SE" sz="1000" b="1" i="0" u="sng" strike="noStrike" dirty="0">
                          <a:solidFill>
                            <a:srgbClr val="000000"/>
                          </a:solidFill>
                          <a:latin typeface="MS Sans Serif"/>
                        </a:rPr>
                        <a:t>pågående</a:t>
                      </a:r>
                      <a:r>
                        <a:rPr lang="sv-SE" sz="1000" b="1" i="0" u="none" strike="noStrike" dirty="0">
                          <a:solidFill>
                            <a:srgbClr val="000000"/>
                          </a:solidFill>
                          <a:latin typeface="MS Sans Serif"/>
                        </a:rPr>
                        <a:t> insats enligt 4 kap. 1 § SoL</a:t>
                      </a:r>
                    </a:p>
                  </a:txBody>
                  <a:tcPr marL="10319" marR="10319"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r>
                        <a:rPr lang="sv-SE" sz="1000" b="1" i="0" u="none" strike="noStrike" dirty="0">
                          <a:solidFill>
                            <a:srgbClr val="000000"/>
                          </a:solidFill>
                          <a:latin typeface="MS Sans Serif"/>
                        </a:rPr>
                        <a:t>0-64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000" b="1" i="0" u="none" strike="noStrike" dirty="0">
                        <a:solidFill>
                          <a:srgbClr val="000000"/>
                        </a:solidFill>
                        <a:latin typeface="MS Sans Serif"/>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sv-SE" sz="1000" b="1" i="0" u="none" strike="noStrike" dirty="0">
                          <a:solidFill>
                            <a:srgbClr val="000000"/>
                          </a:solidFill>
                          <a:latin typeface="MS Sans Serif"/>
                        </a:rPr>
                        <a:t>65-w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 </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Särskilt boende</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29</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24</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5</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447</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391</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56</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Hemtjänst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4</a:t>
                      </a:r>
                    </a:p>
                  </a:txBody>
                  <a:tcPr marL="10319" marR="10319" marT="9525" marB="0" anchor="b">
                    <a:lnL>
                      <a:noFill/>
                    </a:lnL>
                    <a:lnR>
                      <a:noFill/>
                    </a:lnR>
                    <a:lnT>
                      <a:noFill/>
                    </a:lnT>
                    <a:lnB>
                      <a:noFill/>
                    </a:lnB>
                    <a:solidFill>
                      <a:srgbClr val="FF0000"/>
                    </a:solidFill>
                  </a:tcPr>
                </a:tc>
                <a:tc>
                  <a:txBody>
                    <a:bodyPr/>
                    <a:lstStyle/>
                    <a:p>
                      <a:pPr algn="r" fontAlgn="b"/>
                      <a:r>
                        <a:rPr lang="sv-SE" sz="1100" b="0" i="0" u="none" strike="noStrike" dirty="0">
                          <a:solidFill>
                            <a:srgbClr val="000000"/>
                          </a:solidFill>
                          <a:latin typeface="Calibri"/>
                        </a:rPr>
                        <a:t>47</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-43</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121</a:t>
                      </a:r>
                    </a:p>
                  </a:txBody>
                  <a:tcPr marL="10319" marR="10319" marT="9525" marB="0" anchor="b">
                    <a:lnL>
                      <a:noFill/>
                    </a:lnL>
                    <a:lnR>
                      <a:noFill/>
                    </a:lnR>
                    <a:lnT>
                      <a:noFill/>
                    </a:lnT>
                    <a:lnB>
                      <a:noFill/>
                    </a:lnB>
                    <a:solidFill>
                      <a:srgbClr val="FF0000"/>
                    </a:solidFill>
                  </a:tcPr>
                </a:tc>
                <a:tc>
                  <a:txBody>
                    <a:bodyPr/>
                    <a:lstStyle/>
                    <a:p>
                      <a:pPr algn="r" fontAlgn="b"/>
                      <a:r>
                        <a:rPr lang="sv-SE" sz="1100" b="0" i="0" u="none" strike="noStrike" dirty="0">
                          <a:solidFill>
                            <a:srgbClr val="000000"/>
                          </a:solidFill>
                          <a:latin typeface="Calibri"/>
                        </a:rPr>
                        <a:t>167</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-46</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Trygghetslarm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15</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44</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-29</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276</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297</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-21</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Boendestöd</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51</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37</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14</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Dagverksamhet</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24</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16</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8</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Korttidsvård/korttidsboende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18</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24</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-6</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Kontaktperson/kontaktfamilj</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14</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8</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6</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gridSpan="9">
                  <a:txBody>
                    <a:bodyPr/>
                    <a:lstStyle/>
                    <a:p>
                      <a:pPr algn="l" fontAlgn="b"/>
                      <a:r>
                        <a:rPr lang="sv-SE" sz="1100" b="0" i="0" u="none" strike="noStrike" dirty="0">
                          <a:solidFill>
                            <a:srgbClr val="000000"/>
                          </a:solidFill>
                          <a:latin typeface="Calibri"/>
                        </a:rPr>
                        <a:t>x = Om antalet personer som har viss insats är 1, 2 eller 3 har värdet ersatts med x i tabellen</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200025">
                <a:tc gridSpan="9">
                  <a:txBody>
                    <a:bodyPr/>
                    <a:lstStyle/>
                    <a:p>
                      <a:pPr algn="l" fontAlgn="b"/>
                      <a:r>
                        <a:rPr lang="sv-SE" sz="1200" b="1" i="1" u="none" strike="noStrike" dirty="0">
                          <a:solidFill>
                            <a:srgbClr val="000000"/>
                          </a:solidFill>
                          <a:latin typeface="Calibri"/>
                        </a:rPr>
                        <a:t>Svar från kommunen: Antal med hemtjänst för få, borde vara 583, varav 541 &lt;65 år</a:t>
                      </a:r>
                    </a:p>
                  </a:txBody>
                  <a:tcPr marL="10319" marR="10319" marT="9525" marB="0" anchor="b">
                    <a:lnL>
                      <a:noFill/>
                    </a:lnL>
                    <a:lnR>
                      <a:noFill/>
                    </a:lnR>
                    <a:lnT>
                      <a:noFill/>
                    </a:lnT>
                    <a:lnB>
                      <a:noFill/>
                    </a:lnB>
                    <a:solidFill>
                      <a:srgbClr val="FFFF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bl>
          </a:graphicData>
        </a:graphic>
      </p:graphicFrame>
      <p:sp>
        <p:nvSpPr>
          <p:cNvPr id="5" name="Rubrik 5"/>
          <p:cNvSpPr>
            <a:spLocks noGrp="1"/>
          </p:cNvSpPr>
          <p:nvPr>
            <p:ph type="title"/>
          </p:nvPr>
        </p:nvSpPr>
        <p:spPr/>
        <p:txBody>
          <a:bodyPr/>
          <a:lstStyle/>
          <a:p>
            <a:r>
              <a:rPr lang="sv-SE" dirty="0" smtClean="0"/>
              <a:t>Återkontakt kommun</a:t>
            </a:r>
            <a:endParaRPr lang="sv-S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nvGraphicFramePr>
        <p:xfrm>
          <a:off x="928688" y="1614489"/>
          <a:ext cx="7893899" cy="3629025"/>
        </p:xfrm>
        <a:graphic>
          <a:graphicData uri="http://schemas.openxmlformats.org/drawingml/2006/table">
            <a:tbl>
              <a:tblPr/>
              <a:tblGrid>
                <a:gridCol w="2589992"/>
                <a:gridCol w="904637"/>
                <a:gridCol w="966601"/>
                <a:gridCol w="371770"/>
                <a:gridCol w="198277"/>
                <a:gridCol w="879854"/>
                <a:gridCol w="892245"/>
                <a:gridCol w="297415"/>
                <a:gridCol w="793108"/>
              </a:tblGrid>
              <a:tr h="190500">
                <a:tc gridSpan="7">
                  <a:txBody>
                    <a:bodyPr/>
                    <a:lstStyle/>
                    <a:p>
                      <a:pPr algn="l" fontAlgn="b"/>
                      <a:r>
                        <a:rPr lang="sv-SE" sz="1000" b="1" i="0" u="none" strike="noStrike" dirty="0">
                          <a:solidFill>
                            <a:srgbClr val="000000"/>
                          </a:solidFill>
                          <a:latin typeface="MS Sans Serif"/>
                        </a:rPr>
                        <a:t>Kontroll av statistik om äldre- och handikappomsorg, första halvåret 2009</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Storfors</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000" b="1" i="0" u="none" strike="noStrike" dirty="0">
                          <a:solidFill>
                            <a:srgbClr val="000000"/>
                          </a:solidFill>
                          <a:latin typeface="MS Sans Serif"/>
                        </a:rPr>
                        <a:t>Kommunnr:</a:t>
                      </a:r>
                    </a:p>
                  </a:txBody>
                  <a:tcPr marL="10319" marR="10319" marT="9525" marB="0" anchor="b">
                    <a:lnL>
                      <a:noFill/>
                    </a:lnL>
                    <a:lnR>
                      <a:noFill/>
                    </a:lnR>
                    <a:lnT>
                      <a:noFill/>
                    </a:lnT>
                    <a:lnB>
                      <a:noFill/>
                    </a:lnB>
                  </a:tcPr>
                </a:tc>
                <a:tc>
                  <a:txBody>
                    <a:bodyPr/>
                    <a:lstStyle/>
                    <a:p>
                      <a:pPr algn="l" fontAlgn="b"/>
                      <a:r>
                        <a:rPr lang="sv-SE" sz="1000" b="1" i="0" u="none" strike="noStrike" dirty="0">
                          <a:solidFill>
                            <a:srgbClr val="000000"/>
                          </a:solidFill>
                          <a:latin typeface="MS Sans Serif"/>
                        </a:rPr>
                        <a:t>1760</a:t>
                      </a: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gridSpan="5">
                  <a:txBody>
                    <a:bodyPr/>
                    <a:lstStyle/>
                    <a:p>
                      <a:pPr algn="l" fontAlgn="t"/>
                      <a:r>
                        <a:rPr lang="sv-SE" sz="1000" b="1" i="0" u="none" strike="noStrike" dirty="0">
                          <a:solidFill>
                            <a:srgbClr val="000000"/>
                          </a:solidFill>
                          <a:latin typeface="MS Sans Serif"/>
                        </a:rPr>
                        <a:t>Antal personer med </a:t>
                      </a:r>
                      <a:r>
                        <a:rPr lang="sv-SE" sz="1000" b="1" i="0" u="sng" strike="noStrike" dirty="0">
                          <a:solidFill>
                            <a:srgbClr val="000000"/>
                          </a:solidFill>
                          <a:latin typeface="MS Sans Serif"/>
                        </a:rPr>
                        <a:t>pågående</a:t>
                      </a:r>
                      <a:r>
                        <a:rPr lang="sv-SE" sz="1000" b="1" i="0" u="none" strike="noStrike" dirty="0">
                          <a:solidFill>
                            <a:srgbClr val="000000"/>
                          </a:solidFill>
                          <a:latin typeface="MS Sans Serif"/>
                        </a:rPr>
                        <a:t> insats enligt 4 kap. 1 § SoL</a:t>
                      </a:r>
                    </a:p>
                  </a:txBody>
                  <a:tcPr marL="10319" marR="10319"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r>
                        <a:rPr lang="sv-SE" sz="1000" b="1" i="0" u="none" strike="noStrike" dirty="0">
                          <a:solidFill>
                            <a:srgbClr val="000000"/>
                          </a:solidFill>
                          <a:latin typeface="MS Sans Serif"/>
                        </a:rPr>
                        <a:t>0-64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000" b="1" i="0" u="none" strike="noStrike" dirty="0">
                        <a:solidFill>
                          <a:srgbClr val="000000"/>
                        </a:solidFill>
                        <a:latin typeface="MS Sans Serif"/>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sv-SE" sz="1000" b="1" i="0" u="none" strike="noStrike" dirty="0">
                          <a:solidFill>
                            <a:srgbClr val="000000"/>
                          </a:solidFill>
                          <a:latin typeface="MS Sans Serif"/>
                        </a:rPr>
                        <a:t>65-w år</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 </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latin typeface="MS Sans Serif"/>
                        </a:rPr>
                        <a:t>30/6 2009</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MS Sans Serif"/>
                        </a:rPr>
                        <a:t>31/12 2008</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1000" b="0" i="0" u="none" strike="noStrike" dirty="0">
                          <a:solidFill>
                            <a:srgbClr val="000000"/>
                          </a:solidFill>
                          <a:latin typeface="MS Sans Serif"/>
                        </a:rPr>
                        <a:t>Diff</a:t>
                      </a:r>
                    </a:p>
                  </a:txBody>
                  <a:tcPr marL="10319" marR="10319"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Särskilt boende</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100" b="0" i="0" u="none" strike="noStrike" dirty="0">
                          <a:solidFill>
                            <a:srgbClr val="000000"/>
                          </a:solidFill>
                          <a:latin typeface="Calibri"/>
                        </a:rPr>
                        <a:t>13</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900" b="0" i="0" u="none" strike="noStrike" dirty="0">
                          <a:solidFill>
                            <a:srgbClr val="000000"/>
                          </a:solidFill>
                          <a:latin typeface="Arial"/>
                        </a:rPr>
                        <a:t>28</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b"/>
                      <a:r>
                        <a:rPr lang="sv-SE" sz="1100" b="0" i="0" u="none" strike="noStrike" dirty="0">
                          <a:solidFill>
                            <a:srgbClr val="000000"/>
                          </a:solidFill>
                          <a:latin typeface="Calibri"/>
                        </a:rPr>
                        <a:t>-15</a:t>
                      </a: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Hemtjänst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39</a:t>
                      </a:r>
                    </a:p>
                  </a:txBody>
                  <a:tcPr marL="10319" marR="10319" marT="9525" marB="0" anchor="b">
                    <a:lnL>
                      <a:noFill/>
                    </a:lnL>
                    <a:lnR>
                      <a:noFill/>
                    </a:lnR>
                    <a:lnT>
                      <a:noFill/>
                    </a:lnT>
                    <a:lnB>
                      <a:noFill/>
                    </a:lnB>
                    <a:solidFill>
                      <a:srgbClr val="FF0000"/>
                    </a:solidFill>
                  </a:tcPr>
                </a:tc>
                <a:tc>
                  <a:txBody>
                    <a:bodyPr/>
                    <a:lstStyle/>
                    <a:p>
                      <a:pPr algn="r" fontAlgn="b"/>
                      <a:r>
                        <a:rPr lang="sv-SE" sz="1100" b="0" i="0" u="none" strike="noStrike" dirty="0">
                          <a:solidFill>
                            <a:srgbClr val="000000"/>
                          </a:solidFill>
                          <a:latin typeface="Calibri"/>
                        </a:rPr>
                        <a:t>109</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-70</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Trygghetslarm i ordinärt 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4</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136</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136</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Boendestöd</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Dagverksamhet</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x</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Korttidsvård/korttidsboende</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a:noFill/>
                    </a:lnB>
                    <a:solidFill>
                      <a:srgbClr val="C0C0C0"/>
                    </a:solidFill>
                  </a:tcPr>
                </a:tc>
                <a:tc>
                  <a:txBody>
                    <a:bodyPr/>
                    <a:lstStyle/>
                    <a:p>
                      <a:pPr algn="r"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31</a:t>
                      </a:r>
                    </a:p>
                  </a:txBody>
                  <a:tcPr marL="10319" marR="10319" marT="9525" marB="0" anchor="b">
                    <a:lnL>
                      <a:noFill/>
                    </a:lnL>
                    <a:lnR>
                      <a:noFill/>
                    </a:lnR>
                    <a:lnT>
                      <a:noFill/>
                    </a:lnT>
                    <a:lnB>
                      <a:noFill/>
                    </a:lnB>
                  </a:tcPr>
                </a:tc>
                <a:tc>
                  <a:txBody>
                    <a:bodyPr/>
                    <a:lstStyle/>
                    <a:p>
                      <a:pPr algn="r" fontAlgn="b"/>
                      <a:r>
                        <a:rPr lang="sv-SE" sz="1100" b="0" i="0" u="none" strike="noStrike" dirty="0">
                          <a:solidFill>
                            <a:srgbClr val="000000"/>
                          </a:solidFill>
                          <a:latin typeface="Calibri"/>
                        </a:rPr>
                        <a:t>20</a:t>
                      </a:r>
                    </a:p>
                  </a:txBody>
                  <a:tcPr marL="10319" marR="10319" marT="9525" marB="0" anchor="b">
                    <a:lnL>
                      <a:noFill/>
                    </a:lnL>
                    <a:lnR>
                      <a:noFill/>
                    </a:lnR>
                    <a:lnT>
                      <a:noFill/>
                    </a:lnT>
                    <a:lnB>
                      <a:noFill/>
                    </a:lnB>
                    <a:solidFill>
                      <a:srgbClr val="C0C0C0"/>
                    </a:solidFill>
                  </a:tcPr>
                </a:tc>
                <a:tc>
                  <a:txBody>
                    <a:bodyPr/>
                    <a:lstStyle/>
                    <a:p>
                      <a:pPr algn="r" fontAlgn="b"/>
                      <a:r>
                        <a:rPr lang="sv-SE" sz="1100" b="0" i="0" u="none" strike="noStrike" dirty="0">
                          <a:solidFill>
                            <a:srgbClr val="000000"/>
                          </a:solidFill>
                          <a:latin typeface="Calibri"/>
                        </a:rPr>
                        <a:t>11</a:t>
                      </a:r>
                    </a:p>
                  </a:txBody>
                  <a:tcPr marL="10319" marR="10319" marT="9525" marB="0" anchor="b">
                    <a:lnL>
                      <a:noFill/>
                    </a:lnL>
                    <a:lnR>
                      <a:noFill/>
                    </a:lnR>
                    <a:lnT>
                      <a:noFill/>
                    </a:lnT>
                    <a:lnB>
                      <a:noFill/>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r>
                        <a:rPr lang="sv-SE" sz="1100" b="0" i="0" u="none" strike="noStrike" dirty="0">
                          <a:solidFill>
                            <a:srgbClr val="000000"/>
                          </a:solidFill>
                          <a:latin typeface="Calibri"/>
                        </a:rPr>
                        <a:t>Kontaktperson/kontaktfamilj</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6</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6</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 </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100" b="0" i="0" u="none" strike="noStrike" dirty="0">
                          <a:solidFill>
                            <a:srgbClr val="000000"/>
                          </a:solidFill>
                          <a:latin typeface="Calibri"/>
                        </a:rPr>
                        <a:t>0</a:t>
                      </a:r>
                    </a:p>
                  </a:txBody>
                  <a:tcPr marL="10319" marR="10319" marT="9525"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gridSpan="8">
                  <a:txBody>
                    <a:bodyPr/>
                    <a:lstStyle/>
                    <a:p>
                      <a:pPr algn="l" fontAlgn="b"/>
                      <a:r>
                        <a:rPr lang="sv-SE" sz="1100" b="0" i="0" u="none" strike="noStrike" dirty="0">
                          <a:solidFill>
                            <a:srgbClr val="000000"/>
                          </a:solidFill>
                          <a:latin typeface="Calibri"/>
                        </a:rPr>
                        <a:t>x = Om antalet personer som har viss insats är 1, 2 eller 3 har värdet ersatts med x i tabellen</a:t>
                      </a:r>
                    </a:p>
                  </a:txBody>
                  <a:tcPr marL="10319" marR="10319"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190500">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c>
                  <a:txBody>
                    <a:bodyPr/>
                    <a:lstStyle/>
                    <a:p>
                      <a:pPr algn="l" fontAlgn="b"/>
                      <a:endParaRPr lang="sv-SE" sz="1100" b="0" i="0" u="none" strike="noStrike" dirty="0">
                        <a:solidFill>
                          <a:srgbClr val="000000"/>
                        </a:solidFill>
                        <a:latin typeface="Calibri"/>
                      </a:endParaRPr>
                    </a:p>
                  </a:txBody>
                  <a:tcPr marL="10319" marR="10319" marT="9525" marB="0" anchor="b">
                    <a:lnL>
                      <a:noFill/>
                    </a:lnL>
                    <a:lnR>
                      <a:noFill/>
                    </a:lnR>
                    <a:lnT>
                      <a:noFill/>
                    </a:lnT>
                    <a:lnB>
                      <a:noFill/>
                    </a:lnB>
                  </a:tcPr>
                </a:tc>
              </a:tr>
              <a:tr h="200025">
                <a:tc gridSpan="9">
                  <a:txBody>
                    <a:bodyPr/>
                    <a:lstStyle/>
                    <a:p>
                      <a:pPr algn="l" fontAlgn="b"/>
                      <a:r>
                        <a:rPr lang="sv-SE" sz="1200" b="1" i="1" u="none" strike="noStrike" dirty="0">
                          <a:solidFill>
                            <a:srgbClr val="000000"/>
                          </a:solidFill>
                          <a:latin typeface="Calibri"/>
                        </a:rPr>
                        <a:t>Svar från kommunen:  &gt;65 år, för få med hemtjänst, borde vara över 140, dvs cirka 100 för få </a:t>
                      </a:r>
                    </a:p>
                  </a:txBody>
                  <a:tcPr marL="10319" marR="10319" marT="9525" marB="0" anchor="b">
                    <a:lnL>
                      <a:noFill/>
                    </a:lnL>
                    <a:lnR>
                      <a:noFill/>
                    </a:lnR>
                    <a:lnT>
                      <a:noFill/>
                    </a:lnT>
                    <a:lnB>
                      <a:noFill/>
                    </a:lnB>
                    <a:solidFill>
                      <a:srgbClr val="FFFF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bl>
          </a:graphicData>
        </a:graphic>
      </p:graphicFrame>
      <p:sp>
        <p:nvSpPr>
          <p:cNvPr id="5" name="Rubrik 5"/>
          <p:cNvSpPr>
            <a:spLocks noGrp="1"/>
          </p:cNvSpPr>
          <p:nvPr>
            <p:ph type="title"/>
          </p:nvPr>
        </p:nvSpPr>
        <p:spPr/>
        <p:txBody>
          <a:bodyPr/>
          <a:lstStyle/>
          <a:p>
            <a:r>
              <a:rPr lang="sv-SE" dirty="0" smtClean="0"/>
              <a:t>Återkontakt kommun</a:t>
            </a:r>
            <a:endParaRPr lang="sv-S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nvGraphicFramePr>
        <p:xfrm>
          <a:off x="928687" y="1397001"/>
          <a:ext cx="7739116" cy="4155316"/>
        </p:xfrm>
        <a:graphic>
          <a:graphicData uri="http://schemas.openxmlformats.org/drawingml/2006/table">
            <a:tbl>
              <a:tblPr/>
              <a:tblGrid>
                <a:gridCol w="2466843"/>
                <a:gridCol w="991574"/>
                <a:gridCol w="943205"/>
                <a:gridCol w="326494"/>
                <a:gridCol w="145108"/>
                <a:gridCol w="894835"/>
                <a:gridCol w="773912"/>
                <a:gridCol w="423233"/>
                <a:gridCol w="773912"/>
              </a:tblGrid>
              <a:tr h="171477">
                <a:tc gridSpan="7">
                  <a:txBody>
                    <a:bodyPr/>
                    <a:lstStyle/>
                    <a:p>
                      <a:pPr algn="l" fontAlgn="b"/>
                      <a:r>
                        <a:rPr lang="sv-SE" sz="900" b="1" i="0" u="none" strike="noStrike" dirty="0">
                          <a:solidFill>
                            <a:srgbClr val="000000"/>
                          </a:solidFill>
                          <a:latin typeface="MS Sans Serif"/>
                        </a:rPr>
                        <a:t>Kontroll av statistik om äldre- och handikappomsorg, första halvåret 2009</a:t>
                      </a:r>
                    </a:p>
                  </a:txBody>
                  <a:tcPr marL="9289" marR="9289" marT="8574"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900" b="1" i="0" u="none" strike="noStrike" dirty="0">
                          <a:solidFill>
                            <a:srgbClr val="000000"/>
                          </a:solidFill>
                          <a:latin typeface="MS Sans Serif"/>
                        </a:rPr>
                        <a:t>Kommun:</a:t>
                      </a:r>
                    </a:p>
                  </a:txBody>
                  <a:tcPr marL="9289" marR="9289" marT="8574" marB="0" anchor="b">
                    <a:lnL>
                      <a:noFill/>
                    </a:lnL>
                    <a:lnR>
                      <a:noFill/>
                    </a:lnR>
                    <a:lnT>
                      <a:noFill/>
                    </a:lnT>
                    <a:lnB>
                      <a:noFill/>
                    </a:lnB>
                  </a:tcPr>
                </a:tc>
                <a:tc>
                  <a:txBody>
                    <a:bodyPr/>
                    <a:lstStyle/>
                    <a:p>
                      <a:pPr algn="l" fontAlgn="b"/>
                      <a:r>
                        <a:rPr lang="sv-SE" sz="900" b="1" i="0" u="none" strike="noStrike" dirty="0">
                          <a:solidFill>
                            <a:srgbClr val="000000"/>
                          </a:solidFill>
                          <a:latin typeface="MS Sans Serif"/>
                        </a:rPr>
                        <a:t>Göteborg</a:t>
                      </a: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900" b="1" i="0" u="none" strike="noStrike" dirty="0">
                          <a:solidFill>
                            <a:srgbClr val="000000"/>
                          </a:solidFill>
                          <a:latin typeface="MS Sans Serif"/>
                        </a:rPr>
                        <a:t>Kommunnr:</a:t>
                      </a:r>
                    </a:p>
                  </a:txBody>
                  <a:tcPr marL="9289" marR="9289" marT="8574" marB="0" anchor="b">
                    <a:lnL>
                      <a:noFill/>
                    </a:lnL>
                    <a:lnR>
                      <a:noFill/>
                    </a:lnR>
                    <a:lnT>
                      <a:noFill/>
                    </a:lnT>
                    <a:lnB>
                      <a:noFill/>
                    </a:lnB>
                  </a:tcPr>
                </a:tc>
                <a:tc>
                  <a:txBody>
                    <a:bodyPr/>
                    <a:lstStyle/>
                    <a:p>
                      <a:pPr algn="l" fontAlgn="b"/>
                      <a:r>
                        <a:rPr lang="sv-SE" sz="1000" b="1" i="0" u="none" strike="noStrike" dirty="0">
                          <a:solidFill>
                            <a:srgbClr val="000000"/>
                          </a:solidFill>
                          <a:latin typeface="Calibri"/>
                        </a:rPr>
                        <a:t>1480</a:t>
                      </a: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gridSpan="6">
                  <a:txBody>
                    <a:bodyPr/>
                    <a:lstStyle/>
                    <a:p>
                      <a:pPr algn="l" fontAlgn="t"/>
                      <a:r>
                        <a:rPr lang="sv-SE" sz="900" b="1" i="0" u="none" strike="noStrike" dirty="0">
                          <a:solidFill>
                            <a:srgbClr val="000000"/>
                          </a:solidFill>
                          <a:latin typeface="MS Sans Serif"/>
                        </a:rPr>
                        <a:t>Antal personer med </a:t>
                      </a:r>
                      <a:r>
                        <a:rPr lang="sv-SE" sz="900" b="1" i="0" u="sng" strike="noStrike" dirty="0">
                          <a:solidFill>
                            <a:srgbClr val="000000"/>
                          </a:solidFill>
                          <a:latin typeface="MS Sans Serif"/>
                        </a:rPr>
                        <a:t>pågående</a:t>
                      </a:r>
                      <a:r>
                        <a:rPr lang="sv-SE" sz="900" b="1" i="0" u="none" strike="noStrike" dirty="0">
                          <a:solidFill>
                            <a:srgbClr val="000000"/>
                          </a:solidFill>
                          <a:latin typeface="MS Sans Serif"/>
                        </a:rPr>
                        <a:t> insats enligt 4 kap. 1 § SoL</a:t>
                      </a:r>
                    </a:p>
                  </a:txBody>
                  <a:tcPr marL="9289" marR="9289" marT="8574"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1000" b="0" i="0" u="none" strike="noStrike" dirty="0">
                          <a:solidFill>
                            <a:srgbClr val="000000"/>
                          </a:solidFill>
                          <a:latin typeface="Calibri"/>
                        </a:rPr>
                        <a:t> </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dirty="0">
                          <a:solidFill>
                            <a:srgbClr val="000000"/>
                          </a:solidFill>
                          <a:latin typeface="Calibri"/>
                        </a:rPr>
                        <a:t> </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b"/>
                      <a:r>
                        <a:rPr lang="sv-SE" sz="900" b="1" i="0" u="none" strike="noStrike" dirty="0">
                          <a:solidFill>
                            <a:srgbClr val="000000"/>
                          </a:solidFill>
                          <a:latin typeface="MS Sans Serif"/>
                        </a:rPr>
                        <a:t>0-64 år</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900" b="1" i="0" u="none" strike="noStrike" dirty="0">
                        <a:solidFill>
                          <a:srgbClr val="000000"/>
                        </a:solidFill>
                        <a:latin typeface="MS Sans Serif"/>
                      </a:endParaRP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sv-SE" sz="900" b="1" i="0" u="none" strike="noStrike" dirty="0">
                          <a:solidFill>
                            <a:srgbClr val="000000"/>
                          </a:solidFill>
                          <a:latin typeface="MS Sans Serif"/>
                        </a:rPr>
                        <a:t>65-w år</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282937">
                <a:tc>
                  <a:txBody>
                    <a:bodyPr/>
                    <a:lstStyle/>
                    <a:p>
                      <a:pPr algn="l" fontAlgn="b"/>
                      <a:r>
                        <a:rPr lang="sv-SE" sz="1000" b="0" i="0" u="none" strike="noStrike" dirty="0">
                          <a:solidFill>
                            <a:srgbClr val="000000"/>
                          </a:solidFill>
                          <a:latin typeface="Calibri"/>
                        </a:rPr>
                        <a:t> </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v-SE" sz="900" b="1" i="0" u="none" strike="noStrike" dirty="0">
                          <a:solidFill>
                            <a:srgbClr val="000000"/>
                          </a:solidFill>
                          <a:latin typeface="MS Sans Serif"/>
                        </a:rPr>
                        <a:t>30/6 2009</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dirty="0">
                          <a:solidFill>
                            <a:srgbClr val="000000"/>
                          </a:solidFill>
                          <a:latin typeface="MS Sans Serif"/>
                        </a:rPr>
                        <a:t>31/12 2008</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900" b="0" i="0" u="none" strike="noStrike" dirty="0">
                          <a:solidFill>
                            <a:srgbClr val="000000"/>
                          </a:solidFill>
                          <a:latin typeface="MS Sans Serif"/>
                        </a:rPr>
                        <a:t>Diff</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900" b="0" i="0" u="none" strike="noStrike" dirty="0">
                          <a:solidFill>
                            <a:srgbClr val="000000"/>
                          </a:solidFill>
                          <a:latin typeface="MS Sans Serif"/>
                        </a:rPr>
                        <a:t> </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1" i="0" u="none" strike="noStrike" dirty="0">
                          <a:solidFill>
                            <a:srgbClr val="000000"/>
                          </a:solidFill>
                          <a:latin typeface="MS Sans Serif"/>
                        </a:rPr>
                        <a:t>30/6 2009</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900" b="0" i="0" u="none" strike="noStrike" dirty="0">
                          <a:solidFill>
                            <a:srgbClr val="000000"/>
                          </a:solidFill>
                          <a:latin typeface="MS Sans Serif"/>
                        </a:rPr>
                        <a:t>31/12 2008</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sv-SE" sz="900" b="0" i="0" u="none" strike="noStrike" dirty="0">
                          <a:solidFill>
                            <a:srgbClr val="000000"/>
                          </a:solidFill>
                          <a:latin typeface="MS Sans Serif"/>
                        </a:rPr>
                        <a:t>Diff</a:t>
                      </a:r>
                    </a:p>
                  </a:txBody>
                  <a:tcPr marL="9289" marR="9289" marT="857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Särskilt boende</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000" b="0" i="0" u="none" strike="noStrike" dirty="0">
                          <a:solidFill>
                            <a:srgbClr val="000000"/>
                          </a:solidFill>
                          <a:latin typeface="Calibri"/>
                        </a:rPr>
                        <a:t>367</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000" b="0" i="0" u="none" strike="noStrike" dirty="0">
                          <a:solidFill>
                            <a:srgbClr val="000000"/>
                          </a:solidFill>
                          <a:latin typeface="Calibri"/>
                        </a:rPr>
                        <a:t>354</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r>
                        <a:rPr lang="sv-SE" sz="1000" b="0" i="0" u="none" strike="noStrike" dirty="0">
                          <a:solidFill>
                            <a:srgbClr val="000000"/>
                          </a:solidFill>
                          <a:latin typeface="Calibri"/>
                        </a:rPr>
                        <a:t>13</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solidFill>
                      <a:srgbClr val="C0C0C0"/>
                    </a:solidFill>
                  </a:tcPr>
                </a:tc>
                <a:tc>
                  <a:txBody>
                    <a:bodyPr/>
                    <a:lstStyle/>
                    <a:p>
                      <a:pPr algn="r"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1000" b="0" i="0" u="none" strike="noStrike" dirty="0">
                          <a:solidFill>
                            <a:srgbClr val="000000"/>
                          </a:solidFill>
                          <a:latin typeface="Calibri"/>
                        </a:rPr>
                        <a:t>5423</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dirty="0">
                          <a:solidFill>
                            <a:srgbClr val="000000"/>
                          </a:solidFill>
                          <a:latin typeface="Arial"/>
                        </a:rPr>
                        <a:t>4 476</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b"/>
                      <a:r>
                        <a:rPr lang="sv-SE" sz="1000" b="0" i="0" u="none" strike="noStrike" dirty="0">
                          <a:solidFill>
                            <a:srgbClr val="000000"/>
                          </a:solidFill>
                          <a:latin typeface="Calibri"/>
                        </a:rPr>
                        <a:t>947</a:t>
                      </a: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Hemtjänst i ordinärt boende</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925</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875</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50</a:t>
                      </a:r>
                    </a:p>
                  </a:txBody>
                  <a:tcPr marL="9289" marR="9289" marT="8574" marB="0" anchor="b">
                    <a:lnL>
                      <a:noFill/>
                    </a:lnL>
                    <a:lnR>
                      <a:noFill/>
                    </a:lnR>
                    <a:lnT>
                      <a:noFill/>
                    </a:lnT>
                    <a:lnB>
                      <a:noFill/>
                    </a:lnB>
                    <a:solidFill>
                      <a:srgbClr val="C0C0C0"/>
                    </a:solidFill>
                  </a:tcPr>
                </a:tc>
                <a:tc>
                  <a:txBody>
                    <a:bodyPr/>
                    <a:lstStyle/>
                    <a:p>
                      <a:pPr algn="r"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9640</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9075</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565</a:t>
                      </a:r>
                    </a:p>
                  </a:txBody>
                  <a:tcPr marL="9289" marR="9289" marT="8574" marB="0" anchor="b">
                    <a:lnL>
                      <a:noFill/>
                    </a:lnL>
                    <a:lnR>
                      <a:noFill/>
                    </a:lnR>
                    <a:lnT>
                      <a:noFill/>
                    </a:lnT>
                    <a:lnB>
                      <a:noFill/>
                    </a:lnB>
                    <a:solidFill>
                      <a:srgbClr val="FF000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Trygghetslarm i ordinärt boende</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668</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644</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24</a:t>
                      </a:r>
                    </a:p>
                  </a:txBody>
                  <a:tcPr marL="9289" marR="9289" marT="8574" marB="0" anchor="b">
                    <a:lnL>
                      <a:noFill/>
                    </a:lnL>
                    <a:lnR>
                      <a:noFill/>
                    </a:lnR>
                    <a:lnT>
                      <a:noFill/>
                    </a:lnT>
                    <a:lnB>
                      <a:noFill/>
                    </a:lnB>
                    <a:solidFill>
                      <a:srgbClr val="C0C0C0"/>
                    </a:solidFill>
                  </a:tcPr>
                </a:tc>
                <a:tc>
                  <a:txBody>
                    <a:bodyPr/>
                    <a:lstStyle/>
                    <a:p>
                      <a:pPr algn="r"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10932</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9577</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1355</a:t>
                      </a:r>
                    </a:p>
                  </a:txBody>
                  <a:tcPr marL="9289" marR="9289" marT="8574" marB="0" anchor="b">
                    <a:lnL>
                      <a:noFill/>
                    </a:lnL>
                    <a:lnR>
                      <a:noFill/>
                    </a:lnR>
                    <a:lnT>
                      <a:noFill/>
                    </a:lnT>
                    <a:lnB>
                      <a:noFill/>
                    </a:lnB>
                    <a:solidFill>
                      <a:srgbClr val="C0C0C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Boendestöd</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1294</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1037</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257</a:t>
                      </a:r>
                    </a:p>
                  </a:txBody>
                  <a:tcPr marL="9289" marR="9289" marT="8574" marB="0" anchor="b">
                    <a:lnL>
                      <a:noFill/>
                    </a:lnL>
                    <a:lnR>
                      <a:noFill/>
                    </a:lnR>
                    <a:lnT>
                      <a:noFill/>
                    </a:lnT>
                    <a:lnB>
                      <a:noFill/>
                    </a:lnB>
                    <a:solidFill>
                      <a:srgbClr val="FF0000"/>
                    </a:solidFill>
                  </a:tcPr>
                </a:tc>
                <a:tc>
                  <a:txBody>
                    <a:bodyPr/>
                    <a:lstStyle/>
                    <a:p>
                      <a:pPr algn="r"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151</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146</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5</a:t>
                      </a:r>
                    </a:p>
                  </a:txBody>
                  <a:tcPr marL="9289" marR="9289" marT="8574" marB="0" anchor="b">
                    <a:lnL>
                      <a:noFill/>
                    </a:lnL>
                    <a:lnR>
                      <a:noFill/>
                    </a:lnR>
                    <a:lnT>
                      <a:noFill/>
                    </a:lnT>
                    <a:lnB>
                      <a:noFill/>
                    </a:lnB>
                    <a:solidFill>
                      <a:srgbClr val="C0C0C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Dagverksamhet</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156</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118</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38</a:t>
                      </a:r>
                    </a:p>
                  </a:txBody>
                  <a:tcPr marL="9289" marR="9289" marT="8574" marB="0" anchor="b">
                    <a:lnL>
                      <a:noFill/>
                    </a:lnL>
                    <a:lnR>
                      <a:noFill/>
                    </a:lnR>
                    <a:lnT>
                      <a:noFill/>
                    </a:lnT>
                    <a:lnB>
                      <a:noFill/>
                    </a:lnB>
                    <a:solidFill>
                      <a:srgbClr val="C0C0C0"/>
                    </a:solidFill>
                  </a:tcPr>
                </a:tc>
                <a:tc>
                  <a:txBody>
                    <a:bodyPr/>
                    <a:lstStyle/>
                    <a:p>
                      <a:pPr algn="r"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540</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499</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41</a:t>
                      </a:r>
                    </a:p>
                  </a:txBody>
                  <a:tcPr marL="9289" marR="9289" marT="8574" marB="0" anchor="b">
                    <a:lnL>
                      <a:noFill/>
                    </a:lnL>
                    <a:lnR>
                      <a:noFill/>
                    </a:lnR>
                    <a:lnT>
                      <a:noFill/>
                    </a:lnT>
                    <a:lnB>
                      <a:noFill/>
                    </a:lnB>
                    <a:solidFill>
                      <a:srgbClr val="C0C0C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Korttidsvård/korttidsboende</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596</a:t>
                      </a: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219</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377</a:t>
                      </a:r>
                    </a:p>
                  </a:txBody>
                  <a:tcPr marL="9289" marR="9289" marT="8574" marB="0" anchor="b">
                    <a:lnL>
                      <a:noFill/>
                    </a:lnL>
                    <a:lnR>
                      <a:noFill/>
                    </a:lnR>
                    <a:lnT>
                      <a:noFill/>
                    </a:lnT>
                    <a:lnB>
                      <a:noFill/>
                    </a:lnB>
                    <a:solidFill>
                      <a:srgbClr val="C0C0C0"/>
                    </a:solidFill>
                  </a:tcPr>
                </a:tc>
                <a:tc>
                  <a:txBody>
                    <a:bodyPr/>
                    <a:lstStyle/>
                    <a:p>
                      <a:pPr algn="r"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r" fontAlgn="b"/>
                      <a:r>
                        <a:rPr lang="sv-SE" sz="1000" b="0" i="0" u="none" strike="noStrike" dirty="0">
                          <a:solidFill>
                            <a:srgbClr val="000000"/>
                          </a:solidFill>
                          <a:latin typeface="Calibri"/>
                        </a:rPr>
                        <a:t>1382</a:t>
                      </a:r>
                    </a:p>
                  </a:txBody>
                  <a:tcPr marL="9289" marR="9289" marT="8574" marB="0" anchor="b">
                    <a:lnL>
                      <a:noFill/>
                    </a:lnL>
                    <a:lnR>
                      <a:noFill/>
                    </a:lnR>
                    <a:lnT>
                      <a:noFill/>
                    </a:lnT>
                    <a:lnB>
                      <a:noFill/>
                    </a:lnB>
                    <a:solidFill>
                      <a:srgbClr val="FF0000"/>
                    </a:solidFill>
                  </a:tcPr>
                </a:tc>
                <a:tc>
                  <a:txBody>
                    <a:bodyPr/>
                    <a:lstStyle/>
                    <a:p>
                      <a:pPr algn="r" fontAlgn="b"/>
                      <a:r>
                        <a:rPr lang="sv-SE" sz="1000" b="0" i="0" u="none" strike="noStrike" dirty="0">
                          <a:solidFill>
                            <a:srgbClr val="000000"/>
                          </a:solidFill>
                          <a:latin typeface="Calibri"/>
                        </a:rPr>
                        <a:t>1027</a:t>
                      </a:r>
                    </a:p>
                  </a:txBody>
                  <a:tcPr marL="9289" marR="9289" marT="8574" marB="0" anchor="b">
                    <a:lnL>
                      <a:noFill/>
                    </a:lnL>
                    <a:lnR>
                      <a:noFill/>
                    </a:lnR>
                    <a:lnT>
                      <a:noFill/>
                    </a:lnT>
                    <a:lnB>
                      <a:noFill/>
                    </a:lnB>
                    <a:solidFill>
                      <a:srgbClr val="C0C0C0"/>
                    </a:solidFill>
                  </a:tcPr>
                </a:tc>
                <a:tc>
                  <a:txBody>
                    <a:bodyPr/>
                    <a:lstStyle/>
                    <a:p>
                      <a:pPr algn="r" fontAlgn="b"/>
                      <a:r>
                        <a:rPr lang="sv-SE" sz="1000" b="0" i="0" u="none" strike="noStrike" dirty="0">
                          <a:solidFill>
                            <a:srgbClr val="000000"/>
                          </a:solidFill>
                          <a:latin typeface="Calibri"/>
                        </a:rPr>
                        <a:t>355</a:t>
                      </a:r>
                    </a:p>
                  </a:txBody>
                  <a:tcPr marL="9289" marR="9289" marT="8574" marB="0" anchor="b">
                    <a:lnL>
                      <a:noFill/>
                    </a:lnL>
                    <a:lnR>
                      <a:noFill/>
                    </a:lnR>
                    <a:lnT>
                      <a:noFill/>
                    </a:lnT>
                    <a:lnB>
                      <a:noFill/>
                    </a:lnB>
                    <a:solidFill>
                      <a:srgbClr val="C0C0C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r>
                        <a:rPr lang="sv-SE" sz="1000" b="0" i="0" u="none" strike="noStrike" dirty="0">
                          <a:solidFill>
                            <a:srgbClr val="000000"/>
                          </a:solidFill>
                          <a:latin typeface="Calibri"/>
                        </a:rPr>
                        <a:t>Kontaktperson/kontaktfamilj</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000" b="0" i="0" u="none" strike="noStrike" dirty="0">
                          <a:solidFill>
                            <a:srgbClr val="000000"/>
                          </a:solidFill>
                          <a:latin typeface="Calibri"/>
                        </a:rPr>
                        <a:t>296</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000" b="0" i="0" u="none" strike="noStrike" dirty="0">
                          <a:solidFill>
                            <a:srgbClr val="000000"/>
                          </a:solidFill>
                          <a:latin typeface="Calibri"/>
                        </a:rPr>
                        <a:t>215</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000" b="0" i="0" u="none" strike="noStrike" dirty="0">
                          <a:solidFill>
                            <a:srgbClr val="000000"/>
                          </a:solidFill>
                          <a:latin typeface="Calibri"/>
                        </a:rPr>
                        <a:t>81</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000" b="0" i="0" u="none" strike="noStrike" dirty="0">
                          <a:solidFill>
                            <a:srgbClr val="000000"/>
                          </a:solidFill>
                          <a:latin typeface="Calibri"/>
                        </a:rPr>
                        <a:t> </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000" b="0" i="0" u="none" strike="noStrike" dirty="0">
                          <a:solidFill>
                            <a:srgbClr val="000000"/>
                          </a:solidFill>
                          <a:latin typeface="Calibri"/>
                        </a:rPr>
                        <a:t>20</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1000" b="0" i="0" u="none" strike="noStrike" dirty="0">
                          <a:solidFill>
                            <a:srgbClr val="000000"/>
                          </a:solidFill>
                          <a:latin typeface="Calibri"/>
                        </a:rPr>
                        <a:t>18</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sv-SE" sz="1000" b="0" i="0" u="none" strike="noStrike" dirty="0">
                          <a:solidFill>
                            <a:srgbClr val="000000"/>
                          </a:solidFill>
                          <a:latin typeface="Calibri"/>
                        </a:rPr>
                        <a:t>2</a:t>
                      </a:r>
                    </a:p>
                  </a:txBody>
                  <a:tcPr marL="9289" marR="9289" marT="8574" marB="0" anchor="b">
                    <a:lnL>
                      <a:noFill/>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gridSpan="8">
                  <a:txBody>
                    <a:bodyPr/>
                    <a:lstStyle/>
                    <a:p>
                      <a:pPr algn="l" fontAlgn="b"/>
                      <a:r>
                        <a:rPr lang="sv-SE" sz="1000" b="0" i="0" u="none" strike="noStrike" dirty="0">
                          <a:solidFill>
                            <a:srgbClr val="000000"/>
                          </a:solidFill>
                          <a:latin typeface="Calibri"/>
                        </a:rPr>
                        <a:t>x = Om antalet personer som har viss insats är 1, 2 eller 3 har värdet ersatts med x i tabellen</a:t>
                      </a:r>
                    </a:p>
                  </a:txBody>
                  <a:tcPr marL="9289" marR="9289" marT="8574"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80051">
                <a:tc>
                  <a:txBody>
                    <a:bodyPr/>
                    <a:lstStyle/>
                    <a:p>
                      <a:pPr algn="l" fontAlgn="b"/>
                      <a:r>
                        <a:rPr lang="sv-SE" sz="1200" b="1" i="1" u="none" strike="noStrike" dirty="0">
                          <a:solidFill>
                            <a:srgbClr val="000000"/>
                          </a:solidFill>
                          <a:latin typeface="Calibri"/>
                        </a:rPr>
                        <a:t>Svar från kommunen: </a:t>
                      </a:r>
                    </a:p>
                  </a:txBody>
                  <a:tcPr marL="9289" marR="9289" marT="8574" marB="0" anchor="b">
                    <a:lnL>
                      <a:noFill/>
                    </a:lnL>
                    <a:lnR>
                      <a:noFill/>
                    </a:lnR>
                    <a:lnT>
                      <a:noFill/>
                    </a:lnT>
                    <a:lnB>
                      <a:noFill/>
                    </a:lnB>
                    <a:solidFill>
                      <a:srgbClr val="FFFF00"/>
                    </a:solidFill>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gridSpan="6">
                  <a:txBody>
                    <a:bodyPr/>
                    <a:lstStyle/>
                    <a:p>
                      <a:pPr algn="l" fontAlgn="b"/>
                      <a:r>
                        <a:rPr lang="sv-SE" sz="1200" b="1" i="0" u="none" strike="noStrike" dirty="0">
                          <a:solidFill>
                            <a:srgbClr val="000000"/>
                          </a:solidFill>
                          <a:latin typeface="Calibri"/>
                        </a:rPr>
                        <a:t>Särskilt boende, det har skett en ökning men absolut inte så mycket</a:t>
                      </a:r>
                    </a:p>
                  </a:txBody>
                  <a:tcPr marL="9289" marR="9289" marT="8574" marB="0" anchor="b">
                    <a:lnL>
                      <a:noFill/>
                    </a:lnL>
                    <a:lnR>
                      <a:noFill/>
                    </a:lnR>
                    <a:lnT>
                      <a:noFill/>
                    </a:lnT>
                    <a:lnB>
                      <a:noFill/>
                    </a:lnB>
                    <a:solidFill>
                      <a:srgbClr val="FFFF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gridSpan="7">
                  <a:txBody>
                    <a:bodyPr/>
                    <a:lstStyle/>
                    <a:p>
                      <a:pPr algn="l" fontAlgn="b"/>
                      <a:r>
                        <a:rPr lang="sv-SE" sz="1200" b="1" i="0" u="none" strike="noStrike" dirty="0">
                          <a:solidFill>
                            <a:srgbClr val="000000"/>
                          </a:solidFill>
                          <a:latin typeface="Calibri"/>
                        </a:rPr>
                        <a:t>Hemtjänst i ordinärt boende, det har skett en ökning men absolut inte så mycket</a:t>
                      </a:r>
                    </a:p>
                  </a:txBody>
                  <a:tcPr marL="9289" marR="9289" marT="8574" marB="0" anchor="b">
                    <a:lnL>
                      <a:noFill/>
                    </a:lnL>
                    <a:lnR>
                      <a:noFill/>
                    </a:lnR>
                    <a:lnT>
                      <a:noFill/>
                    </a:lnT>
                    <a:lnB>
                      <a:noFill/>
                    </a:lnB>
                    <a:solidFill>
                      <a:srgbClr val="FFFF00"/>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gridSpan="2">
                  <a:txBody>
                    <a:bodyPr/>
                    <a:lstStyle/>
                    <a:p>
                      <a:pPr algn="l" fontAlgn="b"/>
                      <a:r>
                        <a:rPr lang="sv-SE" sz="1200" b="1" i="0" u="none" strike="noStrike" dirty="0">
                          <a:solidFill>
                            <a:srgbClr val="000000"/>
                          </a:solidFill>
                          <a:latin typeface="Calibri"/>
                        </a:rPr>
                        <a:t>Boendestöd, kan ej ha ökat så mycket</a:t>
                      </a:r>
                    </a:p>
                  </a:txBody>
                  <a:tcPr marL="9289" marR="9289" marT="8574" marB="0" anchor="b">
                    <a:lnL>
                      <a:noFill/>
                    </a:lnL>
                    <a:lnR>
                      <a:noFill/>
                    </a:lnR>
                    <a:lnT>
                      <a:noFill/>
                    </a:lnT>
                    <a:lnB>
                      <a:noFill/>
                    </a:lnB>
                    <a:solidFill>
                      <a:srgbClr val="FFFF00"/>
                    </a:solidFill>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r h="171477">
                <a:tc gridSpan="2">
                  <a:txBody>
                    <a:bodyPr/>
                    <a:lstStyle/>
                    <a:p>
                      <a:pPr algn="l" fontAlgn="b"/>
                      <a:r>
                        <a:rPr lang="sv-SE" sz="1200" b="1" i="0" u="none" strike="noStrike" dirty="0">
                          <a:solidFill>
                            <a:srgbClr val="000000"/>
                          </a:solidFill>
                          <a:latin typeface="Calibri"/>
                        </a:rPr>
                        <a:t>Korttidsvård, stämmer absolut inte</a:t>
                      </a:r>
                    </a:p>
                  </a:txBody>
                  <a:tcPr marL="9289" marR="9289" marT="8574" marB="0" anchor="b">
                    <a:lnL>
                      <a:noFill/>
                    </a:lnL>
                    <a:lnR>
                      <a:noFill/>
                    </a:lnR>
                    <a:lnT>
                      <a:noFill/>
                    </a:lnT>
                    <a:lnB>
                      <a:noFill/>
                    </a:lnB>
                    <a:solidFill>
                      <a:srgbClr val="FFFF00"/>
                    </a:solidFill>
                  </a:tcPr>
                </a:tc>
                <a:tc hMerge="1">
                  <a:txBody>
                    <a:bodyPr/>
                    <a:lstStyle/>
                    <a:p>
                      <a:endParaRPr lang="sv-SE"/>
                    </a:p>
                  </a:txBody>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c>
                  <a:txBody>
                    <a:bodyPr/>
                    <a:lstStyle/>
                    <a:p>
                      <a:pPr algn="l" fontAlgn="b"/>
                      <a:endParaRPr lang="sv-SE" sz="1000" b="0" i="0" u="none" strike="noStrike" dirty="0">
                        <a:solidFill>
                          <a:srgbClr val="000000"/>
                        </a:solidFill>
                        <a:latin typeface="Calibri"/>
                      </a:endParaRPr>
                    </a:p>
                  </a:txBody>
                  <a:tcPr marL="9289" marR="9289" marT="8574" marB="0" anchor="b">
                    <a:lnL>
                      <a:noFill/>
                    </a:lnL>
                    <a:lnR>
                      <a:noFill/>
                    </a:lnR>
                    <a:lnT>
                      <a:noFill/>
                    </a:lnT>
                    <a:lnB>
                      <a:noFill/>
                    </a:lnB>
                  </a:tcPr>
                </a:tc>
              </a:tr>
            </a:tbl>
          </a:graphicData>
        </a:graphic>
      </p:graphicFrame>
      <p:sp>
        <p:nvSpPr>
          <p:cNvPr id="5" name="Rubrik 5"/>
          <p:cNvSpPr>
            <a:spLocks noGrp="1"/>
          </p:cNvSpPr>
          <p:nvPr>
            <p:ph type="title"/>
          </p:nvPr>
        </p:nvSpPr>
        <p:spPr/>
        <p:txBody>
          <a:bodyPr/>
          <a:lstStyle/>
          <a:p>
            <a:r>
              <a:rPr lang="sv-SE" dirty="0" smtClean="0"/>
              <a:t>Återkontakt kommun</a:t>
            </a:r>
            <a:endParaRPr lang="sv-S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433048" cy="720080"/>
          </a:xfrm>
        </p:spPr>
        <p:txBody>
          <a:bodyPr/>
          <a:lstStyle/>
          <a:p>
            <a:r>
              <a:rPr lang="sv-SE" dirty="0" smtClean="0"/>
              <a:t>Konsekvenser</a:t>
            </a:r>
            <a:endParaRPr lang="sv-SE" dirty="0"/>
          </a:p>
        </p:txBody>
      </p:sp>
      <p:sp>
        <p:nvSpPr>
          <p:cNvPr id="3" name="Platshållare för innehåll 2"/>
          <p:cNvSpPr>
            <a:spLocks noGrp="1"/>
          </p:cNvSpPr>
          <p:nvPr>
            <p:ph idx="1"/>
          </p:nvPr>
        </p:nvSpPr>
        <p:spPr/>
        <p:txBody>
          <a:bodyPr/>
          <a:lstStyle/>
          <a:p>
            <a:r>
              <a:rPr lang="da-DK" dirty="0" smtClean="0"/>
              <a:t>R</a:t>
            </a:r>
            <a:r>
              <a:rPr lang="da-DK" dirty="0" smtClean="0">
                <a:solidFill>
                  <a:schemeClr val="tx1"/>
                </a:solidFill>
                <a:latin typeface="+mn-lt"/>
                <a:ea typeface="+mn-ea"/>
                <a:cs typeface="+mn-cs"/>
              </a:rPr>
              <a:t>iktig basmätning </a:t>
            </a:r>
            <a:endParaRPr lang="da-DK" dirty="0" smtClean="0"/>
          </a:p>
          <a:p>
            <a:r>
              <a:rPr lang="da-DK" dirty="0" smtClean="0"/>
              <a:t>G</a:t>
            </a:r>
            <a:r>
              <a:rPr lang="da-DK" dirty="0" smtClean="0">
                <a:solidFill>
                  <a:schemeClr val="tx1"/>
                </a:solidFill>
                <a:latin typeface="+mn-lt"/>
                <a:ea typeface="+mn-ea"/>
                <a:cs typeface="+mn-cs"/>
              </a:rPr>
              <a:t>od matchning</a:t>
            </a:r>
          </a:p>
          <a:p>
            <a:r>
              <a:rPr lang="da-DK" dirty="0" smtClean="0">
                <a:solidFill>
                  <a:schemeClr val="tx1"/>
                </a:solidFill>
                <a:latin typeface="+mn-lt"/>
                <a:ea typeface="+mn-ea"/>
                <a:cs typeface="+mn-cs"/>
              </a:rPr>
              <a:t>Vissa problem med matchningen har identifierats. </a:t>
            </a:r>
          </a:p>
          <a:p>
            <a:r>
              <a:rPr lang="da-DK" dirty="0" smtClean="0">
                <a:solidFill>
                  <a:schemeClr val="tx1"/>
                </a:solidFill>
                <a:latin typeface="+mn-lt"/>
                <a:ea typeface="+mn-ea"/>
                <a:cs typeface="+mn-cs"/>
              </a:rPr>
              <a:t>Socialstyrelsen bedömde att registret inte höll tillräckligt god kvalitet för att utgöra bas för den officiella statistiken och därför publicerades inte statistiken för år 2009</a:t>
            </a:r>
            <a:endParaRPr lang="sv-SE" dirty="0" smtClean="0">
              <a:solidFill>
                <a:schemeClr val="tx1"/>
              </a:solidFill>
              <a:latin typeface="+mn-lt"/>
              <a:ea typeface="+mn-ea"/>
              <a:cs typeface="+mn-cs"/>
            </a:endParaRPr>
          </a:p>
          <a:p>
            <a:endParaRPr lang="sv-S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r>
              <a:rPr lang="sv-SE" dirty="0" smtClean="0"/>
              <a:t>Lösning</a:t>
            </a:r>
            <a:endParaRPr lang="sv-SE" dirty="0"/>
          </a:p>
        </p:txBody>
      </p:sp>
      <p:sp>
        <p:nvSpPr>
          <p:cNvPr id="3" name="Platshållare för innehåll 2"/>
          <p:cNvSpPr>
            <a:spLocks noGrp="1"/>
          </p:cNvSpPr>
          <p:nvPr>
            <p:ph idx="1"/>
          </p:nvPr>
        </p:nvSpPr>
        <p:spPr/>
        <p:txBody>
          <a:bodyPr/>
          <a:lstStyle/>
          <a:p>
            <a:r>
              <a:rPr lang="da-DK" dirty="0" smtClean="0">
                <a:solidFill>
                  <a:schemeClr val="tx1"/>
                </a:solidFill>
                <a:latin typeface="+mn-lt"/>
                <a:ea typeface="+mn-ea"/>
                <a:cs typeface="+mn-cs"/>
              </a:rPr>
              <a:t>Arbetar för att ta fram ett fungerande register </a:t>
            </a:r>
          </a:p>
          <a:p>
            <a:r>
              <a:rPr lang="da-DK" dirty="0" smtClean="0"/>
              <a:t>N</a:t>
            </a:r>
            <a:r>
              <a:rPr lang="da-DK" dirty="0" smtClean="0">
                <a:solidFill>
                  <a:schemeClr val="tx1"/>
                </a:solidFill>
                <a:latin typeface="+mn-lt"/>
                <a:ea typeface="+mn-ea"/>
                <a:cs typeface="+mn-cs"/>
              </a:rPr>
              <a:t>y basmätning gällande den 1 oktober 2010</a:t>
            </a:r>
          </a:p>
          <a:p>
            <a:r>
              <a:rPr lang="da-DK" dirty="0" smtClean="0">
                <a:solidFill>
                  <a:schemeClr val="tx1"/>
                </a:solidFill>
                <a:latin typeface="+mn-lt"/>
                <a:ea typeface="+mn-ea"/>
                <a:cs typeface="+mn-cs"/>
              </a:rPr>
              <a:t>Exakt som 30 juni 2008 med dess fel och brister </a:t>
            </a:r>
          </a:p>
          <a:p>
            <a:r>
              <a:rPr lang="da-DK" dirty="0" smtClean="0"/>
              <a:t>F</a:t>
            </a:r>
            <a:r>
              <a:rPr lang="da-DK" dirty="0" smtClean="0">
                <a:solidFill>
                  <a:schemeClr val="tx1"/>
                </a:solidFill>
                <a:latin typeface="+mn-lt"/>
                <a:ea typeface="+mn-ea"/>
                <a:cs typeface="+mn-cs"/>
              </a:rPr>
              <a:t>öreskriften kan återanvändas</a:t>
            </a:r>
          </a:p>
          <a:p>
            <a:r>
              <a:rPr lang="da-DK" dirty="0" smtClean="0"/>
              <a:t>K</a:t>
            </a:r>
            <a:r>
              <a:rPr lang="da-DK" dirty="0" smtClean="0">
                <a:solidFill>
                  <a:schemeClr val="tx1"/>
                </a:solidFill>
                <a:latin typeface="+mn-lt"/>
                <a:ea typeface="+mn-ea"/>
                <a:cs typeface="+mn-cs"/>
              </a:rPr>
              <a:t>ommunerna känner igen sig</a:t>
            </a:r>
          </a:p>
          <a:p>
            <a:r>
              <a:rPr lang="da-DK" dirty="0" smtClean="0"/>
              <a:t>Samma </a:t>
            </a:r>
            <a:r>
              <a:rPr lang="da-DK" dirty="0" smtClean="0">
                <a:solidFill>
                  <a:schemeClr val="tx1"/>
                </a:solidFill>
                <a:latin typeface="+mn-lt"/>
                <a:ea typeface="+mn-ea"/>
                <a:cs typeface="+mn-cs"/>
              </a:rPr>
              <a:t>mätning gällande den 1 april 2011 kommer också </a:t>
            </a:r>
            <a:r>
              <a:rPr lang="da-DK" smtClean="0">
                <a:solidFill>
                  <a:schemeClr val="tx1"/>
                </a:solidFill>
                <a:latin typeface="+mn-lt"/>
                <a:ea typeface="+mn-ea"/>
                <a:cs typeface="+mn-cs"/>
              </a:rPr>
              <a:t>att göras</a:t>
            </a:r>
            <a:endParaRPr lang="sv-SE" dirty="0" smtClean="0">
              <a:solidFill>
                <a:schemeClr val="tx1"/>
              </a:solidFill>
              <a:latin typeface="+mn-lt"/>
              <a:ea typeface="+mn-ea"/>
              <a:cs typeface="+mn-cs"/>
            </a:endParaRPr>
          </a:p>
          <a:p>
            <a:endParaRPr lang="sv-S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r>
              <a:rPr lang="sv-SE" dirty="0" smtClean="0"/>
              <a:t>Tack för er uppmärksamhet!</a:t>
            </a:r>
            <a:endParaRPr lang="sv-SE" dirty="0"/>
          </a:p>
        </p:txBody>
      </p:sp>
      <p:sp>
        <p:nvSpPr>
          <p:cNvPr id="3" name="Platshållare för innehåll 2"/>
          <p:cNvSpPr>
            <a:spLocks noGrp="1"/>
          </p:cNvSpPr>
          <p:nvPr>
            <p:ph idx="1"/>
          </p:nvPr>
        </p:nvSpPr>
        <p:spPr/>
        <p:txBody>
          <a:bodyPr/>
          <a:lstStyle/>
          <a:p>
            <a:pPr>
              <a:buFontTx/>
              <a:buNone/>
            </a:pPr>
            <a:r>
              <a:rPr lang="sv-SE" dirty="0" smtClean="0"/>
              <a:t>Marie Linder</a:t>
            </a:r>
          </a:p>
          <a:p>
            <a:pPr>
              <a:buFontTx/>
              <a:buNone/>
            </a:pPr>
            <a:r>
              <a:rPr lang="sv-SE" dirty="0" smtClean="0">
                <a:hlinkClick r:id="rId2"/>
              </a:rPr>
              <a:t>marie.linder@socialstyrelsen</a:t>
            </a:r>
            <a:endParaRPr lang="sv-SE" dirty="0" smtClean="0"/>
          </a:p>
          <a:p>
            <a:pPr>
              <a:buFontTx/>
              <a:buNone/>
            </a:pPr>
            <a:endParaRPr lang="sv-SE" dirty="0" smtClean="0"/>
          </a:p>
          <a:p>
            <a:pPr>
              <a:buFontTx/>
              <a:buNone/>
            </a:pPr>
            <a:r>
              <a:rPr lang="sv-SE" dirty="0" smtClean="0"/>
              <a:t>Kerstin Westergren</a:t>
            </a:r>
          </a:p>
          <a:p>
            <a:pPr>
              <a:buFontTx/>
              <a:buNone/>
            </a:pPr>
            <a:r>
              <a:rPr lang="sv-SE" dirty="0" smtClean="0">
                <a:hlinkClick r:id="rId3"/>
              </a:rPr>
              <a:t>kerstin.westergren@socialstyrelsen</a:t>
            </a:r>
            <a:endParaRPr lang="sv-SE" dirty="0" smtClean="0"/>
          </a:p>
          <a:p>
            <a:pPr>
              <a:buNone/>
            </a:pPr>
            <a:endParaRPr lang="sv-SE" dirty="0"/>
          </a:p>
        </p:txBody>
      </p:sp>
      <p:pic>
        <p:nvPicPr>
          <p:cNvPr id="1026" name="Picture 2" descr="C:\Documents and Settings\HP_Ägaren\Lokala inställningar\Temporary Internet Files\Content.IE5\KH2BV9JH\MM900282782[1].gif"/>
          <p:cNvPicPr>
            <a:picLocks noChangeAspect="1" noChangeArrowheads="1" noCrop="1"/>
          </p:cNvPicPr>
          <p:nvPr/>
        </p:nvPicPr>
        <p:blipFill>
          <a:blip r:embed="rId4" cstate="print"/>
          <a:srcRect/>
          <a:stretch>
            <a:fillRect/>
          </a:stretch>
        </p:blipFill>
        <p:spPr bwMode="auto">
          <a:xfrm>
            <a:off x="6537176" y="1412776"/>
            <a:ext cx="1276350" cy="1219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dirty="0" smtClean="0"/>
              <a:t/>
            </a:r>
            <a:br>
              <a:rPr lang="sv-SE" dirty="0" smtClean="0"/>
            </a:br>
            <a:r>
              <a:rPr lang="sv-SE" sz="4000" dirty="0" smtClean="0"/>
              <a:t>Insatser enligt socialtjänstlagen</a:t>
            </a:r>
            <a:r>
              <a:rPr lang="sv-SE" dirty="0" smtClean="0"/>
              <a:t/>
            </a:r>
            <a:br>
              <a:rPr lang="sv-SE" dirty="0" smtClean="0"/>
            </a:br>
            <a:endParaRPr lang="sv-SE" dirty="0" smtClean="0"/>
          </a:p>
        </p:txBody>
      </p:sp>
      <p:sp>
        <p:nvSpPr>
          <p:cNvPr id="4099" name="Platshållare för innehåll 2"/>
          <p:cNvSpPr>
            <a:spLocks noGrp="1"/>
          </p:cNvSpPr>
          <p:nvPr>
            <p:ph idx="1"/>
          </p:nvPr>
        </p:nvSpPr>
        <p:spPr/>
        <p:txBody>
          <a:bodyPr/>
          <a:lstStyle/>
          <a:p>
            <a:r>
              <a:rPr lang="sv-SE" dirty="0" smtClean="0"/>
              <a:t>Särskilt boende</a:t>
            </a:r>
          </a:p>
          <a:p>
            <a:r>
              <a:rPr lang="sv-SE" dirty="0" smtClean="0"/>
              <a:t>Hemtjänst </a:t>
            </a:r>
            <a:endParaRPr lang="sv-SE" dirty="0" smtClean="0"/>
          </a:p>
          <a:p>
            <a:r>
              <a:rPr lang="sv-SE" dirty="0" smtClean="0"/>
              <a:t>Dagverksamhet</a:t>
            </a:r>
            <a:endParaRPr lang="sv-SE" dirty="0" smtClean="0"/>
          </a:p>
          <a:p>
            <a:r>
              <a:rPr lang="sv-SE" dirty="0" smtClean="0"/>
              <a:t>Korttidsvård/korttidsboende</a:t>
            </a:r>
          </a:p>
          <a:p>
            <a:r>
              <a:rPr lang="sv-SE" dirty="0" smtClean="0"/>
              <a:t>Anhörigbidrag</a:t>
            </a:r>
          </a:p>
          <a:p>
            <a:endParaRPr lang="sv-SE" dirty="0" smtClean="0"/>
          </a:p>
          <a:p>
            <a:endParaRPr lang="sv-SE" dirty="0" smtClean="0"/>
          </a:p>
          <a:p>
            <a:pPr>
              <a:buFontTx/>
              <a:buNone/>
            </a:pPr>
            <a:endParaRPr lang="sv-S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sz="4000" dirty="0" smtClean="0"/>
              <a:t>Antal personer med insats</a:t>
            </a:r>
            <a:endParaRPr lang="sv-SE" sz="4000" dirty="0"/>
          </a:p>
        </p:txBody>
      </p:sp>
      <p:sp>
        <p:nvSpPr>
          <p:cNvPr id="5123" name="Platshållare för innehåll 2"/>
          <p:cNvSpPr>
            <a:spLocks noGrp="1"/>
          </p:cNvSpPr>
          <p:nvPr>
            <p:ph idx="1"/>
          </p:nvPr>
        </p:nvSpPr>
        <p:spPr/>
        <p:txBody>
          <a:bodyPr/>
          <a:lstStyle/>
          <a:p>
            <a:pPr>
              <a:buFontTx/>
              <a:buNone/>
            </a:pPr>
            <a:r>
              <a:rPr lang="sv-SE" dirty="0" smtClean="0"/>
              <a:t>Äldre</a:t>
            </a:r>
          </a:p>
          <a:p>
            <a:r>
              <a:rPr lang="sv-SE" sz="2400" dirty="0" smtClean="0"/>
              <a:t>315 000 minst en insats</a:t>
            </a:r>
          </a:p>
          <a:p>
            <a:r>
              <a:rPr lang="sv-SE" sz="2400" dirty="0" smtClean="0"/>
              <a:t>95 000  särskilt boende</a:t>
            </a:r>
          </a:p>
          <a:p>
            <a:r>
              <a:rPr lang="sv-SE" sz="2400" dirty="0" smtClean="0"/>
              <a:t>150 000 hemtjänst i ordinärt boende</a:t>
            </a:r>
          </a:p>
          <a:p>
            <a:pPr>
              <a:buFontTx/>
              <a:buNone/>
            </a:pPr>
            <a:r>
              <a:rPr lang="sv-SE" dirty="0" smtClean="0"/>
              <a:t> Personer med funktionsnedsättning</a:t>
            </a:r>
          </a:p>
          <a:p>
            <a:r>
              <a:rPr lang="sv-SE" sz="2400" dirty="0" smtClean="0"/>
              <a:t>45 000 minst en insats</a:t>
            </a:r>
          </a:p>
          <a:p>
            <a:r>
              <a:rPr lang="sv-SE" sz="2400" dirty="0" smtClean="0"/>
              <a:t>4 500 särskilt boende</a:t>
            </a:r>
          </a:p>
          <a:p>
            <a:r>
              <a:rPr lang="sv-SE" sz="2400" dirty="0" smtClean="0"/>
              <a:t>17 000 hemtjänst i ordinärt boende</a:t>
            </a:r>
          </a:p>
          <a:p>
            <a:r>
              <a:rPr lang="sv-SE" sz="2400" dirty="0" smtClean="0"/>
              <a:t>12 000 </a:t>
            </a:r>
            <a:r>
              <a:rPr lang="sv-SE" sz="2400" dirty="0" smtClean="0"/>
              <a:t>boendestöd </a:t>
            </a:r>
            <a:r>
              <a:rPr lang="sv-SE" sz="2400" dirty="0" smtClean="0"/>
              <a:t>i ordinärt boende</a:t>
            </a:r>
          </a:p>
          <a:p>
            <a:pPr>
              <a:buFontTx/>
              <a:buNone/>
            </a:pPr>
            <a:endParaRPr lang="sv-SE"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dirty="0" smtClean="0"/>
              <a:t>Sveriges kommuner</a:t>
            </a:r>
            <a:endParaRPr lang="sv-SE" dirty="0"/>
          </a:p>
        </p:txBody>
      </p:sp>
      <p:sp>
        <p:nvSpPr>
          <p:cNvPr id="6147" name="Platshållare för innehåll 2"/>
          <p:cNvSpPr>
            <a:spLocks noGrp="1"/>
          </p:cNvSpPr>
          <p:nvPr>
            <p:ph idx="1"/>
          </p:nvPr>
        </p:nvSpPr>
        <p:spPr>
          <a:xfrm>
            <a:off x="666750" y="1643063"/>
            <a:ext cx="8401050" cy="4421187"/>
          </a:xfrm>
        </p:spPr>
        <p:txBody>
          <a:bodyPr/>
          <a:lstStyle/>
          <a:p>
            <a:r>
              <a:rPr lang="sv-SE" dirty="0" smtClean="0"/>
              <a:t>290 kommuner</a:t>
            </a:r>
          </a:p>
          <a:p>
            <a:r>
              <a:rPr lang="sv-SE" dirty="0" smtClean="0"/>
              <a:t>9 miljoner invånare</a:t>
            </a:r>
          </a:p>
          <a:p>
            <a:r>
              <a:rPr lang="sv-SE" dirty="0" smtClean="0"/>
              <a:t>Stockholm 800 000 invånare</a:t>
            </a:r>
          </a:p>
          <a:p>
            <a:r>
              <a:rPr lang="sv-SE" dirty="0" smtClean="0"/>
              <a:t>Bjurholm 2 500 invånare</a:t>
            </a:r>
          </a:p>
          <a:p>
            <a:r>
              <a:rPr lang="sv-SE" dirty="0" smtClean="0"/>
              <a:t>Mediankommun 15 000 invånare</a:t>
            </a:r>
          </a:p>
          <a:p>
            <a:r>
              <a:rPr lang="sv-SE" dirty="0" smtClean="0"/>
              <a:t>5 procent &gt;100 000 invånare</a:t>
            </a:r>
          </a:p>
          <a:p>
            <a:r>
              <a:rPr lang="sv-SE" dirty="0" smtClean="0"/>
              <a:t>25 procent &lt;10 000 invånare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sz="4000" dirty="0" smtClean="0"/>
              <a:t>Fördelar individstatistik</a:t>
            </a:r>
            <a:endParaRPr lang="sv-SE" sz="4000" dirty="0"/>
          </a:p>
        </p:txBody>
      </p:sp>
      <p:sp>
        <p:nvSpPr>
          <p:cNvPr id="7171" name="Platshållare för innehåll 2"/>
          <p:cNvSpPr>
            <a:spLocks noGrp="1"/>
          </p:cNvSpPr>
          <p:nvPr>
            <p:ph idx="1"/>
          </p:nvPr>
        </p:nvSpPr>
        <p:spPr/>
        <p:txBody>
          <a:bodyPr/>
          <a:lstStyle/>
          <a:p>
            <a:pPr>
              <a:buFontTx/>
              <a:buNone/>
            </a:pPr>
            <a:r>
              <a:rPr lang="sv-SE" dirty="0" smtClean="0"/>
              <a:t>Bättre kvalitet</a:t>
            </a:r>
          </a:p>
          <a:p>
            <a:r>
              <a:rPr lang="sv-SE" sz="2400" dirty="0" smtClean="0"/>
              <a:t>dubbletter</a:t>
            </a:r>
          </a:p>
          <a:p>
            <a:r>
              <a:rPr lang="sv-SE" sz="2400" dirty="0" smtClean="0"/>
              <a:t>antal insatser</a:t>
            </a:r>
          </a:p>
          <a:p>
            <a:r>
              <a:rPr lang="sv-SE" sz="2400" dirty="0" smtClean="0"/>
              <a:t>hur länge</a:t>
            </a:r>
          </a:p>
          <a:p>
            <a:pPr>
              <a:buFontTx/>
              <a:buNone/>
            </a:pPr>
            <a:r>
              <a:rPr lang="sv-SE" dirty="0" smtClean="0"/>
              <a:t>Större möjligheter</a:t>
            </a:r>
          </a:p>
          <a:p>
            <a:r>
              <a:rPr lang="sv-SE" sz="2400" dirty="0" smtClean="0"/>
              <a:t>flexiblare tabeller</a:t>
            </a:r>
          </a:p>
          <a:p>
            <a:r>
              <a:rPr lang="sv-SE" sz="2400" dirty="0" smtClean="0"/>
              <a:t>sambearbetningar</a:t>
            </a:r>
          </a:p>
          <a:p>
            <a:r>
              <a:rPr lang="sv-SE" sz="2400" dirty="0" smtClean="0"/>
              <a:t>bättre analyser</a:t>
            </a:r>
          </a:p>
          <a:p>
            <a:r>
              <a:rPr lang="sv-SE" sz="2400" dirty="0" smtClean="0"/>
              <a:t>enklare uppgiftslämnande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273480" cy="720080"/>
          </a:xfrm>
        </p:spPr>
        <p:txBody>
          <a:bodyPr/>
          <a:lstStyle/>
          <a:p>
            <a:pPr>
              <a:defRPr/>
            </a:pPr>
            <a:r>
              <a:rPr lang="sv-SE" dirty="0" smtClean="0"/>
              <a:t>Användare av statistiken</a:t>
            </a:r>
            <a:endParaRPr lang="sv-SE" dirty="0"/>
          </a:p>
        </p:txBody>
      </p:sp>
      <p:sp>
        <p:nvSpPr>
          <p:cNvPr id="8195" name="Platshållare för innehåll 2"/>
          <p:cNvSpPr>
            <a:spLocks noGrp="1"/>
          </p:cNvSpPr>
          <p:nvPr>
            <p:ph idx="1"/>
          </p:nvPr>
        </p:nvSpPr>
        <p:spPr/>
        <p:txBody>
          <a:bodyPr/>
          <a:lstStyle/>
          <a:p>
            <a:r>
              <a:rPr lang="sv-SE" dirty="0" smtClean="0"/>
              <a:t>Riksdag/regering/departement</a:t>
            </a:r>
          </a:p>
          <a:p>
            <a:r>
              <a:rPr lang="sv-SE" dirty="0" smtClean="0"/>
              <a:t>Kommuner</a:t>
            </a:r>
          </a:p>
          <a:p>
            <a:r>
              <a:rPr lang="sv-SE" dirty="0" smtClean="0"/>
              <a:t>Myndigheter</a:t>
            </a:r>
          </a:p>
          <a:p>
            <a:r>
              <a:rPr lang="sv-SE" dirty="0" smtClean="0"/>
              <a:t>Forskare</a:t>
            </a:r>
          </a:p>
          <a:p>
            <a:r>
              <a:rPr lang="sv-SE" dirty="0" smtClean="0"/>
              <a:t>Intresseorganisationer</a:t>
            </a:r>
          </a:p>
          <a:p>
            <a:r>
              <a:rPr lang="sv-SE" dirty="0" smtClean="0"/>
              <a:t>Allmänhet/massmedia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dirty="0" smtClean="0"/>
              <a:t>Reglering</a:t>
            </a:r>
            <a:endParaRPr lang="sv-SE" dirty="0"/>
          </a:p>
        </p:txBody>
      </p:sp>
      <p:sp>
        <p:nvSpPr>
          <p:cNvPr id="9219" name="Platshållare för innehåll 2"/>
          <p:cNvSpPr>
            <a:spLocks noGrp="1"/>
          </p:cNvSpPr>
          <p:nvPr>
            <p:ph idx="1"/>
          </p:nvPr>
        </p:nvSpPr>
        <p:spPr/>
        <p:txBody>
          <a:bodyPr/>
          <a:lstStyle/>
          <a:p>
            <a:r>
              <a:rPr lang="sv-SE" dirty="0" smtClean="0"/>
              <a:t>Lagen (2001:99) om den officiella statistiken</a:t>
            </a:r>
          </a:p>
          <a:p>
            <a:r>
              <a:rPr lang="sv-SE" dirty="0" smtClean="0"/>
              <a:t>Förordningen (2001:100) om den officiella statistiken</a:t>
            </a:r>
          </a:p>
          <a:p>
            <a:r>
              <a:rPr lang="sv-SE" dirty="0" smtClean="0"/>
              <a:t>Förordning (1981:1370) om skyldighet för socialnämnderna att lämna statistiska uppgifter</a:t>
            </a:r>
          </a:p>
          <a:p>
            <a:r>
              <a:rPr lang="sv-SE" dirty="0" smtClean="0"/>
              <a:t>Socialstyrelsens föreskrifter (SOSFS 2007:6) om socialnämndernas skyldighet att lämna uppgifter för statistiska ändamål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488" y="548680"/>
            <a:ext cx="9561512" cy="720080"/>
          </a:xfrm>
        </p:spPr>
        <p:txBody>
          <a:bodyPr/>
          <a:lstStyle/>
          <a:p>
            <a:pPr>
              <a:defRPr/>
            </a:pPr>
            <a:r>
              <a:rPr lang="sv-SE" dirty="0" smtClean="0"/>
              <a:t>Inför omläggningen</a:t>
            </a:r>
            <a:endParaRPr lang="sv-SE" dirty="0"/>
          </a:p>
        </p:txBody>
      </p:sp>
      <p:sp>
        <p:nvSpPr>
          <p:cNvPr id="10243" name="Platshållare för innehåll 2"/>
          <p:cNvSpPr>
            <a:spLocks noGrp="1"/>
          </p:cNvSpPr>
          <p:nvPr>
            <p:ph idx="1"/>
          </p:nvPr>
        </p:nvSpPr>
        <p:spPr/>
        <p:txBody>
          <a:bodyPr/>
          <a:lstStyle/>
          <a:p>
            <a:pPr>
              <a:buFontTx/>
              <a:buNone/>
            </a:pPr>
            <a:r>
              <a:rPr lang="sv-SE" dirty="0" smtClean="0"/>
              <a:t>Statistikens innehåll</a:t>
            </a:r>
          </a:p>
          <a:p>
            <a:r>
              <a:rPr lang="sv-SE" dirty="0" smtClean="0"/>
              <a:t>Statistiken ska tillgodose ett specifikt samhälleligt informationsbehov </a:t>
            </a:r>
          </a:p>
          <a:p>
            <a:r>
              <a:rPr lang="sv-SE" dirty="0" smtClean="0"/>
              <a:t>Återspegla ett relativt frekvent informationsbehov</a:t>
            </a:r>
          </a:p>
          <a:p>
            <a:r>
              <a:rPr lang="sv-SE" dirty="0" smtClean="0"/>
              <a:t>Oförändrad uppgiftslämnarkostnad</a:t>
            </a:r>
          </a:p>
          <a:p>
            <a:endParaRPr lang="sv-S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S Liggande sv">
  <a:themeElements>
    <a:clrScheme name="SoS Liggande s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oS Liggande s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S Liggande s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oS Liggande s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oS Liggande s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oS Liggande s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oS Liggande s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oS Liggande s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oS Liggande s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S Liggande s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1491</TotalTime>
  <Words>1872</Words>
  <Application>Microsoft Office PowerPoint</Application>
  <PresentationFormat>A4 (210 x 297 mm)</PresentationFormat>
  <Paragraphs>568</Paragraphs>
  <Slides>26</Slides>
  <Notes>10</Notes>
  <HiddenSlides>0</HiddenSlides>
  <MMClips>0</MMClips>
  <ScaleCrop>false</ScaleCrop>
  <HeadingPairs>
    <vt:vector size="4" baseType="variant">
      <vt:variant>
        <vt:lpstr>Tema</vt:lpstr>
      </vt:variant>
      <vt:variant>
        <vt:i4>1</vt:i4>
      </vt:variant>
      <vt:variant>
        <vt:lpstr>Bildrubriker</vt:lpstr>
      </vt:variant>
      <vt:variant>
        <vt:i4>26</vt:i4>
      </vt:variant>
    </vt:vector>
  </HeadingPairs>
  <TitlesOfParts>
    <vt:vector size="27" baseType="lpstr">
      <vt:lpstr>SoS Liggande sv</vt:lpstr>
      <vt:lpstr>Socialstyrelsen, mängd – individstatistik </vt:lpstr>
      <vt:lpstr>Officiell statistik över insatser till äldre personer och personer med funktionsnedsättning </vt:lpstr>
      <vt:lpstr> Insatser enligt socialtjänstlagen </vt:lpstr>
      <vt:lpstr>Antal personer med insats</vt:lpstr>
      <vt:lpstr>Sveriges kommuner</vt:lpstr>
      <vt:lpstr>Fördelar individstatistik</vt:lpstr>
      <vt:lpstr>Användare av statistiken</vt:lpstr>
      <vt:lpstr>Reglering</vt:lpstr>
      <vt:lpstr>Inför omläggningen</vt:lpstr>
      <vt:lpstr>Test av kommunernas tillgång till variablerna </vt:lpstr>
      <vt:lpstr>Nya uppgifter</vt:lpstr>
      <vt:lpstr>Löpande insamling</vt:lpstr>
      <vt:lpstr>Matchning</vt:lpstr>
      <vt:lpstr>Register Beslutsregister (inte individregister)</vt:lpstr>
      <vt:lpstr>Ex. flöden per halvår från punktmätningarna</vt:lpstr>
      <vt:lpstr>Problem</vt:lpstr>
      <vt:lpstr>Problem, forts.</vt:lpstr>
      <vt:lpstr>Problem, forts.</vt:lpstr>
      <vt:lpstr>Återkontakt kommun</vt:lpstr>
      <vt:lpstr>Återkontakt kommun</vt:lpstr>
      <vt:lpstr>Återkontakt kommun</vt:lpstr>
      <vt:lpstr>Återkontakt kommun</vt:lpstr>
      <vt:lpstr>Återkontakt kommun</vt:lpstr>
      <vt:lpstr>Konsekvenser</vt:lpstr>
      <vt:lpstr>Lösning</vt:lpstr>
      <vt:lpstr>Tack för er uppmärksamhet!</vt:lpstr>
    </vt:vector>
  </TitlesOfParts>
  <Company>Socialstyrelsen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Arial fet 36</dc:title>
  <dc:creator>Anna Hagman</dc:creator>
  <cp:lastModifiedBy>malind</cp:lastModifiedBy>
  <cp:revision>178</cp:revision>
  <dcterms:created xsi:type="dcterms:W3CDTF">2008-12-03T08:58:51Z</dcterms:created>
  <dcterms:modified xsi:type="dcterms:W3CDTF">2010-08-10T06:37:43Z</dcterms:modified>
</cp:coreProperties>
</file>